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2"/>
  </p:notesMasterIdLst>
  <p:sldIdLst>
    <p:sldId id="256" r:id="rId2"/>
    <p:sldId id="266" r:id="rId3"/>
    <p:sldId id="267" r:id="rId4"/>
    <p:sldId id="275" r:id="rId5"/>
    <p:sldId id="270" r:id="rId6"/>
    <p:sldId id="265" r:id="rId7"/>
    <p:sldId id="271" r:id="rId8"/>
    <p:sldId id="268" r:id="rId9"/>
    <p:sldId id="257" r:id="rId10"/>
    <p:sldId id="263" r:id="rId11"/>
    <p:sldId id="258" r:id="rId12"/>
    <p:sldId id="259" r:id="rId13"/>
    <p:sldId id="261" r:id="rId14"/>
    <p:sldId id="262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84" r:id="rId24"/>
    <p:sldId id="282" r:id="rId25"/>
    <p:sldId id="280" r:id="rId26"/>
    <p:sldId id="283" r:id="rId27"/>
    <p:sldId id="277" r:id="rId28"/>
    <p:sldId id="273" r:id="rId29"/>
    <p:sldId id="272" r:id="rId30"/>
    <p:sldId id="27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98" autoAdjust="0"/>
  </p:normalViewPr>
  <p:slideViewPr>
    <p:cSldViewPr snapToGrid="0">
      <p:cViewPr>
        <p:scale>
          <a:sx n="91" d="100"/>
          <a:sy n="91" d="100"/>
        </p:scale>
        <p:origin x="-326" y="-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2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0838F-CF0A-46FA-ABCC-83B94B33ADF8}" type="datetimeFigureOut">
              <a:rPr lang="en-US"/>
              <a:t>3/15/2016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90CA7-D512-4289-B8BB-975D03383F79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3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53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65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03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73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59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914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5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12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30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93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3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5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66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06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500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29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6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079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90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89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07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4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484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94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87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56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152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6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90CA7-D512-4289-B8BB-975D03383F79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306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3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8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41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3916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511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14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031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21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8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32" y="152525"/>
            <a:ext cx="11576538" cy="6817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986824"/>
            <a:ext cx="10969869" cy="51941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43092" y="6370213"/>
            <a:ext cx="764215" cy="365125"/>
          </a:xfrm>
        </p:spPr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6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1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4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77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34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2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7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34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1E4257-3BB8-4AEE-83A3-9EB3321922FA}" type="datetimeFigureOut">
              <a:rPr lang="en-US" smtClean="0"/>
              <a:t>3/15/2016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2789F6-E8EE-4B46-A67F-062CF5F5E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8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922" y="2919837"/>
            <a:ext cx="8689976" cy="992153"/>
          </a:xfrm>
        </p:spPr>
        <p:txBody>
          <a:bodyPr/>
          <a:lstStyle/>
          <a:p>
            <a:r>
              <a:rPr lang="en-US" dirty="0"/>
              <a:t>MRA Annual Meeting 2016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922" y="3974891"/>
            <a:ext cx="8689976" cy="1371599"/>
          </a:xfrm>
        </p:spPr>
        <p:txBody>
          <a:bodyPr/>
          <a:lstStyle/>
          <a:p>
            <a:r>
              <a:rPr lang="en-US" dirty="0"/>
              <a:t>March 14,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9" b="40000"/>
          <a:stretch/>
        </p:blipFill>
        <p:spPr>
          <a:xfrm>
            <a:off x="1524000" y="0"/>
            <a:ext cx="9144000" cy="302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91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Separation of Accounting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Operating and Reserve Accounts and bookkeeping were separated in 2014</a:t>
            </a:r>
          </a:p>
          <a:p>
            <a:pPr lvl="1"/>
            <a:r>
              <a:rPr lang="en-US" dirty="0"/>
              <a:t>MRA tracks each fund separately although borrowing happens between the funds</a:t>
            </a:r>
          </a:p>
          <a:p>
            <a:pPr lvl="2"/>
            <a:r>
              <a:rPr lang="en-US" dirty="0"/>
              <a:t>We don’t collect enough funds from dues before they are needed</a:t>
            </a:r>
          </a:p>
          <a:p>
            <a:pPr lvl="2"/>
            <a:r>
              <a:rPr lang="en-US" dirty="0"/>
              <a:t>Payback of short term loans from reserves happens within 3 months of the calendar year</a:t>
            </a:r>
          </a:p>
          <a:p>
            <a:r>
              <a:rPr lang="en-US" dirty="0"/>
              <a:t>MRA has an independent bookkeeper and association manager</a:t>
            </a:r>
          </a:p>
          <a:p>
            <a:r>
              <a:rPr lang="en-US" dirty="0"/>
              <a:t>MRA has a board treasurer that is a CPA overseeing both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06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Fund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This fund is used to pay for the services that help carry out the everyday functions of the MRA. These include, but are not limited to:</a:t>
            </a:r>
          </a:p>
          <a:p>
            <a:pPr lvl="1"/>
            <a:r>
              <a:rPr lang="en-US" dirty="0"/>
              <a:t>Contracted services</a:t>
            </a:r>
          </a:p>
          <a:p>
            <a:pPr lvl="2"/>
            <a:r>
              <a:rPr lang="en-US" dirty="0"/>
              <a:t>Landscape maintenance/insect treatment</a:t>
            </a:r>
          </a:p>
          <a:p>
            <a:pPr lvl="2"/>
            <a:r>
              <a:rPr lang="en-US" dirty="0"/>
              <a:t>General maintenance of common areas &lt; Reserve Threshold</a:t>
            </a:r>
          </a:p>
          <a:p>
            <a:pPr lvl="3"/>
            <a:r>
              <a:rPr lang="en-US" dirty="0"/>
              <a:t>Gate, fence, pool, lighting, and plumbing repairs</a:t>
            </a:r>
          </a:p>
          <a:p>
            <a:pPr lvl="2"/>
            <a:r>
              <a:rPr lang="en-US" dirty="0"/>
              <a:t>General Pool maintenance</a:t>
            </a:r>
          </a:p>
          <a:p>
            <a:pPr lvl="2"/>
            <a:r>
              <a:rPr lang="en-US" dirty="0"/>
              <a:t>Accounting</a:t>
            </a:r>
          </a:p>
          <a:p>
            <a:pPr lvl="2"/>
            <a:r>
              <a:rPr lang="en-US" dirty="0"/>
              <a:t>Legal</a:t>
            </a:r>
          </a:p>
          <a:p>
            <a:pPr lvl="1"/>
            <a:r>
              <a:rPr lang="en-US" dirty="0"/>
              <a:t>Property management of Hometown Center</a:t>
            </a:r>
          </a:p>
          <a:p>
            <a:pPr lvl="1"/>
            <a:r>
              <a:rPr lang="en-US" dirty="0"/>
              <a:t>Insurance and taxes</a:t>
            </a:r>
          </a:p>
          <a:p>
            <a:pPr lvl="1"/>
            <a:r>
              <a:rPr lang="en-US" dirty="0"/>
              <a:t>Utility expenses</a:t>
            </a:r>
          </a:p>
          <a:p>
            <a:pPr lvl="2"/>
            <a:r>
              <a:rPr lang="en-US" dirty="0"/>
              <a:t>Gas, electric, water and cable</a:t>
            </a:r>
          </a:p>
          <a:p>
            <a:pPr lvl="2"/>
            <a:r>
              <a:rPr lang="en-US" dirty="0"/>
              <a:t>Internet/phones (cost shared with MOA)</a:t>
            </a:r>
          </a:p>
          <a:p>
            <a:pPr lvl="1"/>
            <a:r>
              <a:rPr lang="en-US" dirty="0"/>
              <a:t>Office expenses</a:t>
            </a:r>
          </a:p>
          <a:p>
            <a:pPr lvl="2"/>
            <a:r>
              <a:rPr lang="en-US" dirty="0"/>
              <a:t>Postage, office supplies</a:t>
            </a:r>
          </a:p>
          <a:p>
            <a:pPr lvl="1"/>
            <a:r>
              <a:rPr lang="en-US" dirty="0"/>
              <a:t>Staff Salaries (association manager, lifeguards, pool monitors)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732" y="6333517"/>
            <a:ext cx="8673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*Reserve Threshold is currently $500. It is a value set by the board and subject to change.</a:t>
            </a:r>
          </a:p>
        </p:txBody>
      </p:sp>
    </p:spTree>
    <p:extLst>
      <p:ext uri="{BB962C8B-B14F-4D97-AF65-F5344CB8AC3E}">
        <p14:creationId xmlns:p14="http://schemas.microsoft.com/office/powerpoint/2010/main" val="2581415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 Fund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This fund is used for larger scale projects</a:t>
            </a:r>
          </a:p>
          <a:p>
            <a:pPr lvl="1"/>
            <a:r>
              <a:rPr lang="en-US" dirty="0"/>
              <a:t>Replacement and repair plus unpredictable items over Reserve Threshold*</a:t>
            </a:r>
          </a:p>
          <a:p>
            <a:pPr lvl="1"/>
            <a:r>
              <a:rPr lang="en-US" dirty="0"/>
              <a:t>Strict criteria for use based on:</a:t>
            </a:r>
          </a:p>
          <a:p>
            <a:pPr lvl="2"/>
            <a:r>
              <a:rPr lang="en-US" dirty="0"/>
              <a:t>Community bylaws</a:t>
            </a:r>
          </a:p>
          <a:p>
            <a:pPr lvl="2"/>
            <a:r>
              <a:rPr lang="en-US" dirty="0"/>
              <a:t>State regulations</a:t>
            </a:r>
          </a:p>
          <a:p>
            <a:pPr lvl="2"/>
            <a:r>
              <a:rPr lang="en-US" dirty="0"/>
              <a:t>Decisions of the Board</a:t>
            </a:r>
          </a:p>
          <a:p>
            <a:pPr lvl="1"/>
            <a:r>
              <a:rPr lang="en-US" dirty="0"/>
              <a:t>used to pay for expenditures that Don't occur on an annual basis or Fall under special exemptions</a:t>
            </a:r>
          </a:p>
          <a:p>
            <a:r>
              <a:rPr lang="en-US" dirty="0"/>
              <a:t>Some examples of reserve fund use are:</a:t>
            </a:r>
          </a:p>
          <a:p>
            <a:pPr lvl="1"/>
            <a:r>
              <a:rPr lang="en-US" dirty="0"/>
              <a:t>Roof replacement on common area buildings</a:t>
            </a:r>
          </a:p>
          <a:p>
            <a:pPr lvl="1"/>
            <a:r>
              <a:rPr lang="en-US" dirty="0"/>
              <a:t>Pump room project at the pool</a:t>
            </a:r>
          </a:p>
          <a:p>
            <a:pPr lvl="1"/>
            <a:r>
              <a:rPr lang="en-US" dirty="0"/>
              <a:t>New playground equipment</a:t>
            </a:r>
          </a:p>
          <a:p>
            <a:pPr lvl="1"/>
            <a:r>
              <a:rPr lang="en-US" dirty="0"/>
              <a:t>Replacing fencing in MRA controlled areas</a:t>
            </a:r>
          </a:p>
          <a:p>
            <a:pPr lvl="1"/>
            <a:r>
              <a:rPr lang="en-US" dirty="0"/>
              <a:t>Painting of MRA owned buildings, such as the Hometown Center</a:t>
            </a:r>
          </a:p>
          <a:p>
            <a:pPr lvl="1"/>
            <a:r>
              <a:rPr lang="en-US" dirty="0"/>
              <a:t>Major landscaping projects, like the field restoration</a:t>
            </a:r>
          </a:p>
          <a:p>
            <a:pPr lvl="1"/>
            <a:r>
              <a:rPr lang="en-US" dirty="0"/>
              <a:t>Construction and major renovation such as sidewalk projects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7732" y="6333517"/>
            <a:ext cx="8673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*Reserve Threshold is currently $500. It is a value set by the board and subject to change.</a:t>
            </a:r>
          </a:p>
        </p:txBody>
      </p:sp>
    </p:spTree>
    <p:extLst>
      <p:ext uri="{BB962C8B-B14F-4D97-AF65-F5344CB8AC3E}">
        <p14:creationId xmlns:p14="http://schemas.microsoft.com/office/powerpoint/2010/main" val="858165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Dues and Dues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Currently homeowners make two dues and special assessments payments per year</a:t>
            </a:r>
          </a:p>
          <a:p>
            <a:r>
              <a:rPr lang="en-US" dirty="0"/>
              <a:t>The twice annual payments combine dues and special assessment into one payment</a:t>
            </a:r>
          </a:p>
          <a:p>
            <a:r>
              <a:rPr lang="en-US" dirty="0"/>
              <a:t>The dues portion can increase annually by the CPI or 4% whichever is smaller</a:t>
            </a:r>
          </a:p>
          <a:p>
            <a:pPr lvl="1"/>
            <a:r>
              <a:rPr lang="en-US" dirty="0"/>
              <a:t>Currently the dues portion is $190 every 6 months</a:t>
            </a:r>
          </a:p>
          <a:p>
            <a:pPr lvl="1"/>
            <a:r>
              <a:rPr lang="en-US" dirty="0"/>
              <a:t>It will rise to $191for the April bill (0.7%)</a:t>
            </a:r>
          </a:p>
          <a:p>
            <a:r>
              <a:rPr lang="en-US" dirty="0"/>
              <a:t>Raising this number in excess of the above guidelines takes a vote of 75% of residents</a:t>
            </a:r>
          </a:p>
          <a:p>
            <a:pPr lvl="1"/>
            <a:r>
              <a:rPr lang="en-US" dirty="0"/>
              <a:t>Under our bylaws the board could override this but the current board has chosen not to</a:t>
            </a:r>
          </a:p>
        </p:txBody>
      </p:sp>
    </p:spTree>
    <p:extLst>
      <p:ext uri="{BB962C8B-B14F-4D97-AF65-F5344CB8AC3E}">
        <p14:creationId xmlns:p14="http://schemas.microsoft.com/office/powerpoint/2010/main" val="74674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Special assessment is determined by the board with our outside reserve study company</a:t>
            </a:r>
          </a:p>
          <a:p>
            <a:pPr lvl="1"/>
            <a:r>
              <a:rPr lang="en-US" dirty="0"/>
              <a:t>Ensures there will be enough funds to repair/replace capital items when they wear out</a:t>
            </a:r>
          </a:p>
          <a:p>
            <a:pPr lvl="1"/>
            <a:r>
              <a:rPr lang="en-US" dirty="0"/>
              <a:t>The reserve study looks out 30 years and ensures the Reserve Fund never gets too low</a:t>
            </a:r>
          </a:p>
          <a:p>
            <a:r>
              <a:rPr lang="en-US" dirty="0"/>
              <a:t>The October 2015 special assessment was $85</a:t>
            </a:r>
          </a:p>
          <a:p>
            <a:r>
              <a:rPr lang="en-US" dirty="0"/>
              <a:t>the April special assessment will remain at $85 based on final 2016 study</a:t>
            </a:r>
          </a:p>
        </p:txBody>
      </p:sp>
    </p:spTree>
    <p:extLst>
      <p:ext uri="{BB962C8B-B14F-4D97-AF65-F5344CB8AC3E}">
        <p14:creationId xmlns:p14="http://schemas.microsoft.com/office/powerpoint/2010/main" val="3812681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Balance Sheet Assets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Balance Sheet Liabilities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Income/Budget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6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Expenses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Expenses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986823"/>
            <a:ext cx="10969869" cy="6877675"/>
          </a:xfrm>
        </p:spPr>
        <p:txBody>
          <a:bodyPr/>
          <a:lstStyle/>
          <a:p>
            <a:r>
              <a:rPr lang="en-US" dirty="0"/>
              <a:t>Roll Call &amp; Certification of Proxies</a:t>
            </a:r>
          </a:p>
          <a:p>
            <a:r>
              <a:rPr lang="en-US" dirty="0"/>
              <a:t>Proof of Notice of Meeting</a:t>
            </a:r>
          </a:p>
          <a:p>
            <a:r>
              <a:rPr lang="en-US" dirty="0"/>
              <a:t>Approval of Minutes from 2015 Annual Meeting</a:t>
            </a:r>
          </a:p>
          <a:p>
            <a:r>
              <a:rPr lang="en-US" dirty="0"/>
              <a:t>Introductions and Officer Reports</a:t>
            </a:r>
          </a:p>
          <a:p>
            <a:pPr lvl="1"/>
            <a:r>
              <a:rPr lang="en-US" dirty="0"/>
              <a:t>President's Report</a:t>
            </a:r>
          </a:p>
          <a:p>
            <a:pPr lvl="1"/>
            <a:r>
              <a:rPr lang="en-US" dirty="0"/>
              <a:t>Treasurer's Report</a:t>
            </a:r>
          </a:p>
          <a:p>
            <a:pPr lvl="1"/>
            <a:r>
              <a:rPr lang="en-US" dirty="0"/>
              <a:t>Activities and Programming</a:t>
            </a:r>
          </a:p>
          <a:p>
            <a:r>
              <a:rPr lang="en-US" dirty="0"/>
              <a:t>Special Tax Resolution 70-604</a:t>
            </a:r>
          </a:p>
          <a:p>
            <a:r>
              <a:rPr lang="en-US" dirty="0"/>
              <a:t>Election of TWO Directors</a:t>
            </a:r>
          </a:p>
          <a:p>
            <a:r>
              <a:rPr lang="en-US" dirty="0"/>
              <a:t>Owner's Forum</a:t>
            </a:r>
          </a:p>
          <a:p>
            <a:r>
              <a:rPr lang="en-US" dirty="0"/>
              <a:t>Adjournment</a:t>
            </a:r>
          </a:p>
        </p:txBody>
      </p:sp>
    </p:spTree>
    <p:extLst>
      <p:ext uri="{BB962C8B-B14F-4D97-AF65-F5344CB8AC3E}">
        <p14:creationId xmlns:p14="http://schemas.microsoft.com/office/powerpoint/2010/main" val="582806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Operating Expenses &amp; Non-cash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 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 Forecast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44" y="-791618"/>
            <a:ext cx="10351752" cy="2736819"/>
          </a:xfrm>
        </p:spPr>
        <p:txBody>
          <a:bodyPr/>
          <a:lstStyle/>
          <a:p>
            <a:r>
              <a:rPr lang="en-US" dirty="0"/>
              <a:t>activities and programming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8038" y="2435225"/>
            <a:ext cx="10350500" cy="35311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2016 Activities schedule</a:t>
            </a:r>
          </a:p>
          <a:p>
            <a:endParaRPr lang="en-US" dirty="0"/>
          </a:p>
          <a:p>
            <a:r>
              <a:rPr lang="en-US" dirty="0"/>
              <a:t>Aquatics programs</a:t>
            </a:r>
          </a:p>
        </p:txBody>
      </p:sp>
    </p:spTree>
    <p:extLst>
      <p:ext uri="{BB962C8B-B14F-4D97-AF65-F5344CB8AC3E}">
        <p14:creationId xmlns:p14="http://schemas.microsoft.com/office/powerpoint/2010/main" val="1354909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March 26                  Easter Egg Hunt - 10:00 am</a:t>
            </a:r>
          </a:p>
          <a:p>
            <a:pPr marL="0" indent="0">
              <a:buNone/>
            </a:pPr>
            <a:r>
              <a:rPr lang="en-US" dirty="0"/>
              <a:t>Summer months      flicks on the field </a:t>
            </a:r>
          </a:p>
          <a:p>
            <a:pPr marL="0" indent="0">
              <a:buNone/>
            </a:pPr>
            <a:r>
              <a:rPr lang="en-US" dirty="0"/>
              <a:t>November 24            Turkey Trot (5K)</a:t>
            </a:r>
          </a:p>
          <a:p>
            <a:pPr marL="0" indent="0">
              <a:buNone/>
            </a:pPr>
            <a:r>
              <a:rPr lang="en-US" dirty="0"/>
              <a:t>December 10             breakfast with Santa</a:t>
            </a:r>
          </a:p>
          <a:p>
            <a:pPr marL="0" indent="0">
              <a:buNone/>
            </a:pPr>
            <a:r>
              <a:rPr lang="en-US" dirty="0"/>
              <a:t>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Please contact Kristin Kebbe, association manager,  if you would like to Sponsor or Volunteer for these events.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Community Activities</a:t>
            </a:r>
          </a:p>
        </p:txBody>
      </p:sp>
      <p:pic>
        <p:nvPicPr>
          <p:cNvPr id="2" name="Picture 1" descr="easter-bunn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951" y="1240186"/>
            <a:ext cx="3173637" cy="19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62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Movies at Murrayhill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00"/>
                </a:solidFill>
                <a:latin typeface="Tw Cen MT"/>
              </a:rPr>
              <a:t>Fridays once a month this summer</a:t>
            </a:r>
          </a:p>
          <a:p>
            <a:r>
              <a:rPr lang="en-US" dirty="0">
                <a:solidFill>
                  <a:srgbClr val="000000"/>
                </a:solidFill>
                <a:latin typeface="Tw Cen MT"/>
              </a:rPr>
              <a:t>June 24th</a:t>
            </a:r>
          </a:p>
          <a:p>
            <a:r>
              <a:rPr lang="en-US" dirty="0">
                <a:solidFill>
                  <a:srgbClr val="000000"/>
                </a:solidFill>
                <a:latin typeface="Tw Cen MT"/>
              </a:rPr>
              <a:t>July 22nd</a:t>
            </a:r>
          </a:p>
          <a:p>
            <a:r>
              <a:rPr lang="en-US" dirty="0">
                <a:solidFill>
                  <a:srgbClr val="000000"/>
                </a:solidFill>
                <a:latin typeface="Tw Cen MT"/>
              </a:rPr>
              <a:t>August 19th</a:t>
            </a:r>
          </a:p>
          <a:p>
            <a:r>
              <a:rPr lang="en-US" dirty="0">
                <a:solidFill>
                  <a:srgbClr val="000000"/>
                </a:solidFill>
                <a:latin typeface="Tw Cen MT"/>
              </a:rPr>
              <a:t>There will be limited concessions such as popcorn, drinks and glowsticks</a:t>
            </a:r>
          </a:p>
          <a:p>
            <a:r>
              <a:rPr lang="en-US" dirty="0">
                <a:solidFill>
                  <a:srgbClr val="000000"/>
                </a:solidFill>
                <a:latin typeface="Tw Cen MT"/>
              </a:rPr>
              <a:t>Look for a survey coming to in boxes soon where you can vote for the movies that will be shown!</a:t>
            </a:r>
          </a:p>
          <a:p>
            <a:endParaRPr lang="en-US" dirty="0">
              <a:solidFill>
                <a:srgbClr val="000000"/>
              </a:solidFill>
              <a:latin typeface="Tw Cen MT"/>
            </a:endParaRPr>
          </a:p>
          <a:p>
            <a:pPr lvl="1"/>
            <a:endParaRPr lang="en-US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4" name="Picture 3" descr="Blog_Movie_Night_Heade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724" y="1286379"/>
            <a:ext cx="3235719" cy="205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27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Aquatics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Marlins Swim Team</a:t>
            </a:r>
          </a:p>
          <a:p>
            <a:pPr lvl="1"/>
            <a:r>
              <a:rPr lang="en-US" dirty="0"/>
              <a:t>Record breaking 110 swimmers on the team during the 2015 season</a:t>
            </a:r>
          </a:p>
          <a:p>
            <a:pPr lvl="1"/>
            <a:r>
              <a:rPr lang="en-US" dirty="0"/>
              <a:t>End of season party with family spaghetti feed</a:t>
            </a:r>
          </a:p>
          <a:p>
            <a:pPr lvl="1"/>
            <a:r>
              <a:rPr lang="en-US" dirty="0"/>
              <a:t>1st place at the district championship Meet!</a:t>
            </a:r>
          </a:p>
          <a:p>
            <a:r>
              <a:rPr lang="en-US" dirty="0"/>
              <a:t>Swim Lessons</a:t>
            </a:r>
          </a:p>
          <a:p>
            <a:pPr lvl="1"/>
            <a:r>
              <a:rPr lang="en-US" dirty="0"/>
              <a:t>Group, Semi-private, and private lessons: over 120 kids in 2015</a:t>
            </a:r>
          </a:p>
          <a:p>
            <a:pPr lvl="1"/>
            <a:r>
              <a:rPr lang="en-US" dirty="0"/>
              <a:t>coached adult lap swim class two evenings a week</a:t>
            </a:r>
          </a:p>
        </p:txBody>
      </p:sp>
      <p:pic>
        <p:nvPicPr>
          <p:cNvPr id="4" name="Picture 3" descr="IMG_64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50" y="4212445"/>
            <a:ext cx="3418609" cy="2281430"/>
          </a:xfrm>
          <a:prstGeom prst="rect">
            <a:avLst/>
          </a:prstGeom>
        </p:spPr>
      </p:pic>
      <p:pic>
        <p:nvPicPr>
          <p:cNvPr id="5" name="Picture 4" descr="MH Swim 2014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137" y="4198203"/>
            <a:ext cx="3445163" cy="2296472"/>
          </a:xfrm>
          <a:prstGeom prst="rect">
            <a:avLst/>
          </a:prstGeom>
        </p:spPr>
      </p:pic>
      <p:pic>
        <p:nvPicPr>
          <p:cNvPr id="6" name="Picture 5" descr="dsc_08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917" y="4212580"/>
            <a:ext cx="3413362" cy="228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26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Tax resolution 70-604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674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Election of two MRA Board Members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Selection of election Officials (not Necessary)</a:t>
            </a:r>
          </a:p>
        </p:txBody>
      </p:sp>
    </p:spTree>
    <p:extLst>
      <p:ext uri="{BB962C8B-B14F-4D97-AF65-F5344CB8AC3E}">
        <p14:creationId xmlns:p14="http://schemas.microsoft.com/office/powerpoint/2010/main" val="384220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Owner's Forum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23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2541" y="-505581"/>
            <a:ext cx="10351752" cy="2736819"/>
          </a:xfrm>
        </p:spPr>
        <p:txBody>
          <a:bodyPr/>
          <a:lstStyle/>
          <a:p>
            <a:r>
              <a:rPr lang="en-US" dirty="0"/>
              <a:t>President's Report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9948" y="2319984"/>
            <a:ext cx="10350500" cy="2763945"/>
          </a:xfrm>
        </p:spPr>
        <p:txBody>
          <a:bodyPr>
            <a:normAutofit/>
          </a:bodyPr>
          <a:lstStyle/>
          <a:p>
            <a:pPr lvl="1"/>
            <a:endParaRPr lang="en-US" sz="2000" dirty="0"/>
          </a:p>
          <a:p>
            <a:pPr lvl="1" algn="ctr"/>
            <a:r>
              <a:rPr lang="en-US" dirty="0"/>
              <a:t>Reserve Expense Update</a:t>
            </a:r>
          </a:p>
          <a:p>
            <a:pPr lvl="1" algn="ctr"/>
            <a:r>
              <a:rPr lang="en-US" sz="2000" dirty="0"/>
              <a:t>New Law Firm (12 months Results)</a:t>
            </a:r>
          </a:p>
        </p:txBody>
      </p:sp>
    </p:spTree>
    <p:extLst>
      <p:ext uri="{BB962C8B-B14F-4D97-AF65-F5344CB8AC3E}">
        <p14:creationId xmlns:p14="http://schemas.microsoft.com/office/powerpoint/2010/main" val="3295606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Adjournment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920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Reserve Expenses Update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Pump Room project completed within 10% of projected budget</a:t>
            </a:r>
          </a:p>
          <a:p>
            <a:pPr lvl="1"/>
            <a:r>
              <a:rPr lang="en-US" dirty="0"/>
              <a:t>SPA Heater initially undersized causing delay in full functionality</a:t>
            </a:r>
          </a:p>
          <a:p>
            <a:pPr lvl="1"/>
            <a:r>
              <a:rPr lang="en-US" dirty="0"/>
              <a:t>Several unexpected code violation issues caused additional expense</a:t>
            </a:r>
          </a:p>
          <a:p>
            <a:pPr lvl="1"/>
            <a:r>
              <a:rPr lang="en-US" dirty="0"/>
              <a:t>Addition of remote safety shutoff and monitoring</a:t>
            </a:r>
          </a:p>
          <a:p>
            <a:r>
              <a:rPr lang="en-US" dirty="0"/>
              <a:t>New Security System</a:t>
            </a:r>
          </a:p>
          <a:p>
            <a:pPr lvl="1"/>
            <a:r>
              <a:rPr lang="en-US" dirty="0"/>
              <a:t>Camera Monitoring</a:t>
            </a:r>
          </a:p>
          <a:p>
            <a:pPr lvl="2"/>
            <a:r>
              <a:rPr lang="en-US" dirty="0"/>
              <a:t>One couple caught</a:t>
            </a:r>
          </a:p>
          <a:p>
            <a:pPr lvl="1"/>
            <a:r>
              <a:rPr lang="en-US" dirty="0"/>
              <a:t>No damage overnight</a:t>
            </a:r>
          </a:p>
          <a:p>
            <a:pPr lvl="1"/>
            <a:r>
              <a:rPr lang="en-US" dirty="0"/>
              <a:t>Exterior Lighting LED’s where possible</a:t>
            </a:r>
          </a:p>
          <a:p>
            <a:r>
              <a:rPr lang="en-US" dirty="0"/>
              <a:t>New Photo ID System</a:t>
            </a:r>
          </a:p>
          <a:p>
            <a:pPr lvl="1"/>
            <a:r>
              <a:rPr lang="en-US" dirty="0"/>
              <a:t>100% compliance After initial resistance with residents objecting to children's pictures</a:t>
            </a:r>
          </a:p>
          <a:p>
            <a:pPr lvl="1"/>
            <a:r>
              <a:rPr lang="en-US" dirty="0"/>
              <a:t>Much less abuse of system</a:t>
            </a:r>
          </a:p>
          <a:p>
            <a:pPr lvl="1"/>
            <a:r>
              <a:rPr lang="en-US" dirty="0"/>
              <a:t>Increase in guest fees</a:t>
            </a:r>
          </a:p>
        </p:txBody>
      </p:sp>
    </p:spTree>
    <p:extLst>
      <p:ext uri="{BB962C8B-B14F-4D97-AF65-F5344CB8AC3E}">
        <p14:creationId xmlns:p14="http://schemas.microsoft.com/office/powerpoint/2010/main" val="3365699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6375" y="1486338"/>
            <a:ext cx="5216319" cy="3912239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058" y="1483586"/>
            <a:ext cx="5194300" cy="38957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High Efficiency Boilers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95943" y="2329358"/>
            <a:ext cx="2901819" cy="634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Dual 98% efficient Boilers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595430" y="855484"/>
            <a:ext cx="2941908" cy="4527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Exhaust outside through PVC</a:t>
            </a:r>
          </a:p>
        </p:txBody>
      </p:sp>
      <p:sp>
        <p:nvSpPr>
          <p:cNvPr id="9" name="Left Arrow 8"/>
          <p:cNvSpPr/>
          <p:nvPr/>
        </p:nvSpPr>
        <p:spPr>
          <a:xfrm>
            <a:off x="8079013" y="3442457"/>
            <a:ext cx="3022899" cy="5163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Combustion air from outside</a:t>
            </a:r>
          </a:p>
        </p:txBody>
      </p:sp>
    </p:spTree>
    <p:extLst>
      <p:ext uri="{BB962C8B-B14F-4D97-AF65-F5344CB8AC3E}">
        <p14:creationId xmlns:p14="http://schemas.microsoft.com/office/powerpoint/2010/main" val="112896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2989" y="1480846"/>
            <a:ext cx="5252098" cy="3939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8809" y="1485191"/>
            <a:ext cx="5286862" cy="3965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4366" y="1480846"/>
            <a:ext cx="5252099" cy="3939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Room After</a:t>
            </a:r>
          </a:p>
        </p:txBody>
      </p:sp>
      <p:sp>
        <p:nvSpPr>
          <p:cNvPr id="15" name="Left Arrow 14"/>
          <p:cNvSpPr/>
          <p:nvPr/>
        </p:nvSpPr>
        <p:spPr>
          <a:xfrm rot="20150453">
            <a:off x="2183394" y="2942670"/>
            <a:ext cx="2065468" cy="4733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Heat Exchangers</a:t>
            </a:r>
          </a:p>
        </p:txBody>
      </p:sp>
      <p:sp>
        <p:nvSpPr>
          <p:cNvPr id="17" name="Right Arrow 16"/>
          <p:cNvSpPr/>
          <p:nvPr/>
        </p:nvSpPr>
        <p:spPr>
          <a:xfrm rot="1352110">
            <a:off x="7807874" y="1917789"/>
            <a:ext cx="2046572" cy="921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Heat Pumps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351369" y="4627984"/>
            <a:ext cx="1996751" cy="597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Water Source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61723" y="1054359"/>
            <a:ext cx="2668555" cy="419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Titanium Heat Exchangers</a:t>
            </a:r>
          </a:p>
        </p:txBody>
      </p:sp>
    </p:spTree>
    <p:extLst>
      <p:ext uri="{BB962C8B-B14F-4D97-AF65-F5344CB8AC3E}">
        <p14:creationId xmlns:p14="http://schemas.microsoft.com/office/powerpoint/2010/main" val="292013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Law Firm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Prior to 2015 MRA spending ~$10,000 per year on legal fees for collections</a:t>
            </a:r>
          </a:p>
          <a:p>
            <a:r>
              <a:rPr lang="en-US" dirty="0"/>
              <a:t>With Vial Fotheringham we only paid approximately $300.</a:t>
            </a:r>
          </a:p>
        </p:txBody>
      </p:sp>
    </p:spTree>
    <p:extLst>
      <p:ext uri="{BB962C8B-B14F-4D97-AF65-F5344CB8AC3E}">
        <p14:creationId xmlns:p14="http://schemas.microsoft.com/office/powerpoint/2010/main" val="2253378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1526" y="-729527"/>
            <a:ext cx="10351752" cy="2736819"/>
          </a:xfrm>
        </p:spPr>
        <p:txBody>
          <a:bodyPr/>
          <a:lstStyle/>
          <a:p>
            <a:r>
              <a:rPr lang="en-US" dirty="0"/>
              <a:t>Treasurer's Report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5146" y="2472628"/>
            <a:ext cx="10351752" cy="13681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Operating and Reserve Funds</a:t>
            </a:r>
          </a:p>
          <a:p>
            <a:r>
              <a:rPr lang="en-US" dirty="0"/>
              <a:t>Separation of functions</a:t>
            </a:r>
          </a:p>
          <a:p>
            <a:r>
              <a:rPr lang="en-US" dirty="0"/>
              <a:t>Reserve Budget</a:t>
            </a:r>
          </a:p>
        </p:txBody>
      </p:sp>
    </p:spTree>
    <p:extLst>
      <p:ext uri="{BB962C8B-B14F-4D97-AF65-F5344CB8AC3E}">
        <p14:creationId xmlns:p14="http://schemas.microsoft.com/office/powerpoint/2010/main" val="226606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and Reserve Funds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Two types of funds within MRA</a:t>
            </a:r>
          </a:p>
          <a:p>
            <a:pPr lvl="1"/>
            <a:r>
              <a:rPr lang="en-US" dirty="0"/>
              <a:t>Day-to-day operations are taken care of by the Operating Fund</a:t>
            </a:r>
          </a:p>
          <a:p>
            <a:pPr lvl="1"/>
            <a:r>
              <a:rPr lang="en-US" dirty="0"/>
              <a:t>Major or long-term projects are handled by the Reserve Fund</a:t>
            </a:r>
          </a:p>
          <a:p>
            <a:r>
              <a:rPr lang="en-US" dirty="0"/>
              <a:t>Separate Bank Accounts</a:t>
            </a:r>
          </a:p>
          <a:p>
            <a:pPr lvl="1"/>
            <a:r>
              <a:rPr lang="en-US" dirty="0">
                <a:latin typeface="Tw Cen MT" charset="0"/>
              </a:rPr>
              <a:t>An Operating account maintained at Bank of America</a:t>
            </a:r>
          </a:p>
          <a:p>
            <a:pPr lvl="1"/>
            <a:r>
              <a:rPr lang="en-US" dirty="0">
                <a:latin typeface="Tw Cen MT" charset="0"/>
              </a:rPr>
              <a:t>A Reserve Account maintained at OnPoint Credit Union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423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907</TotalTime>
  <Words>980</Words>
  <Application>Microsoft Office PowerPoint</Application>
  <PresentationFormat>Custom</PresentationFormat>
  <Paragraphs>188</Paragraphs>
  <Slides>30</Slides>
  <Notes>30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Droplet</vt:lpstr>
      <vt:lpstr>MRA Annual Meeting 2016</vt:lpstr>
      <vt:lpstr>Agenda</vt:lpstr>
      <vt:lpstr>President's Report</vt:lpstr>
      <vt:lpstr>Major Reserve Expenses Update</vt:lpstr>
      <vt:lpstr>New High Efficiency Boilers</vt:lpstr>
      <vt:lpstr>Pump Room After</vt:lpstr>
      <vt:lpstr>New Law Firm</vt:lpstr>
      <vt:lpstr>Treasurer's Report</vt:lpstr>
      <vt:lpstr>Operating and Reserve Funds</vt:lpstr>
      <vt:lpstr>Separation of Accounting</vt:lpstr>
      <vt:lpstr>Operating Fund</vt:lpstr>
      <vt:lpstr>Reserve Fund</vt:lpstr>
      <vt:lpstr>Dues and Dues Allocation</vt:lpstr>
      <vt:lpstr>Special Assessments</vt:lpstr>
      <vt:lpstr>Balance Sheet Assets</vt:lpstr>
      <vt:lpstr>Balance Sheet Liabilities</vt:lpstr>
      <vt:lpstr>Operating Income/Budget</vt:lpstr>
      <vt:lpstr>Operating Expenses (1)</vt:lpstr>
      <vt:lpstr>Operating Expenses (2)</vt:lpstr>
      <vt:lpstr>Operating Expenses &amp; Non-cash</vt:lpstr>
      <vt:lpstr>Reserve Budget</vt:lpstr>
      <vt:lpstr>Reserve Forecast</vt:lpstr>
      <vt:lpstr>activities and programming</vt:lpstr>
      <vt:lpstr>2016 Community Activities</vt:lpstr>
      <vt:lpstr>Movies at Murrayhill</vt:lpstr>
      <vt:lpstr>Aquatics Programs</vt:lpstr>
      <vt:lpstr>Special Tax resolution 70-604</vt:lpstr>
      <vt:lpstr>Election of two MRA Board Members</vt:lpstr>
      <vt:lpstr>Owner's Forum</vt:lpstr>
      <vt:lpstr>Adjournment</vt:lpstr>
    </vt:vector>
  </TitlesOfParts>
  <Company>Travel by Paul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MRA Finances</dc:title>
  <dc:creator>Paul M Cohen</dc:creator>
  <cp:lastModifiedBy>mra</cp:lastModifiedBy>
  <cp:revision>135</cp:revision>
  <dcterms:created xsi:type="dcterms:W3CDTF">2015-01-13T01:45:31Z</dcterms:created>
  <dcterms:modified xsi:type="dcterms:W3CDTF">2016-03-15T18:18:05Z</dcterms:modified>
</cp:coreProperties>
</file>