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3" r:id="rId5"/>
    <p:sldId id="259" r:id="rId6"/>
    <p:sldId id="260" r:id="rId7"/>
    <p:sldId id="261" r:id="rId8"/>
    <p:sldId id="262" r:id="rId9"/>
    <p:sldId id="263" r:id="rId10"/>
    <p:sldId id="264" r:id="rId11"/>
    <p:sldId id="274"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lagiarismtoday.com/2014/04/22/plagiarism-strict-liability-issu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m@murrayhillrec.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713E-5FF6-4B9D-88E5-7446CD0B0B71}"/>
              </a:ext>
            </a:extLst>
          </p:cNvPr>
          <p:cNvSpPr>
            <a:spLocks noGrp="1"/>
          </p:cNvSpPr>
          <p:nvPr>
            <p:ph type="ctrTitle"/>
          </p:nvPr>
        </p:nvSpPr>
        <p:spPr/>
        <p:txBody>
          <a:bodyPr/>
          <a:lstStyle/>
          <a:p>
            <a:r>
              <a:rPr lang="en-US" dirty="0"/>
              <a:t>Murrayhill Recreation Association</a:t>
            </a:r>
          </a:p>
        </p:txBody>
      </p:sp>
      <p:sp>
        <p:nvSpPr>
          <p:cNvPr id="3" name="Subtitle 2">
            <a:extLst>
              <a:ext uri="{FF2B5EF4-FFF2-40B4-BE49-F238E27FC236}">
                <a16:creationId xmlns:a16="http://schemas.microsoft.com/office/drawing/2014/main" id="{FACE94E6-96B0-46FC-801F-2ADBCF51AEED}"/>
              </a:ext>
            </a:extLst>
          </p:cNvPr>
          <p:cNvSpPr>
            <a:spLocks noGrp="1"/>
          </p:cNvSpPr>
          <p:nvPr>
            <p:ph type="subTitle" idx="1"/>
          </p:nvPr>
        </p:nvSpPr>
        <p:spPr/>
        <p:txBody>
          <a:bodyPr/>
          <a:lstStyle/>
          <a:p>
            <a:r>
              <a:rPr lang="en-US" dirty="0"/>
              <a:t>2019 Annual Homeowners Meeting</a:t>
            </a:r>
          </a:p>
        </p:txBody>
      </p:sp>
    </p:spTree>
    <p:extLst>
      <p:ext uri="{BB962C8B-B14F-4D97-AF65-F5344CB8AC3E}">
        <p14:creationId xmlns:p14="http://schemas.microsoft.com/office/powerpoint/2010/main" val="2934043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8905-2D4E-4114-A2B1-5CE288CBEB14}"/>
              </a:ext>
            </a:extLst>
          </p:cNvPr>
          <p:cNvSpPr>
            <a:spLocks noGrp="1"/>
          </p:cNvSpPr>
          <p:nvPr>
            <p:ph type="title"/>
          </p:nvPr>
        </p:nvSpPr>
        <p:spPr/>
        <p:txBody>
          <a:bodyPr>
            <a:normAutofit/>
          </a:bodyPr>
          <a:lstStyle/>
          <a:p>
            <a:r>
              <a:rPr lang="en-US" dirty="0"/>
              <a:t>Treasurer’s Report</a:t>
            </a:r>
          </a:p>
        </p:txBody>
      </p:sp>
      <p:sp>
        <p:nvSpPr>
          <p:cNvPr id="3" name="Content Placeholder 2">
            <a:extLst>
              <a:ext uri="{FF2B5EF4-FFF2-40B4-BE49-F238E27FC236}">
                <a16:creationId xmlns:a16="http://schemas.microsoft.com/office/drawing/2014/main" id="{D455F948-9C76-4E7B-80D4-EE868717F543}"/>
              </a:ext>
            </a:extLst>
          </p:cNvPr>
          <p:cNvSpPr>
            <a:spLocks noGrp="1"/>
          </p:cNvSpPr>
          <p:nvPr>
            <p:ph idx="1"/>
          </p:nvPr>
        </p:nvSpPr>
        <p:spPr/>
        <p:txBody>
          <a:bodyPr/>
          <a:lstStyle/>
          <a:p>
            <a:r>
              <a:rPr lang="en-US" dirty="0"/>
              <a:t>Reserve Actuals 2018/Budget 2018/Budget 2019 Overview</a:t>
            </a:r>
          </a:p>
          <a:p>
            <a:endParaRPr lang="en-US" dirty="0"/>
          </a:p>
        </p:txBody>
      </p:sp>
      <p:pic>
        <p:nvPicPr>
          <p:cNvPr id="4" name="Picture 3">
            <a:extLst>
              <a:ext uri="{FF2B5EF4-FFF2-40B4-BE49-F238E27FC236}">
                <a16:creationId xmlns:a16="http://schemas.microsoft.com/office/drawing/2014/main" id="{845136F1-6F30-469D-842B-7A3DA358D24C}"/>
              </a:ext>
            </a:extLst>
          </p:cNvPr>
          <p:cNvPicPr>
            <a:picLocks noChangeAspect="1"/>
          </p:cNvPicPr>
          <p:nvPr/>
        </p:nvPicPr>
        <p:blipFill>
          <a:blip r:embed="rId2"/>
          <a:stretch>
            <a:fillRect/>
          </a:stretch>
        </p:blipFill>
        <p:spPr>
          <a:xfrm>
            <a:off x="2819400" y="3219450"/>
            <a:ext cx="6553200" cy="419100"/>
          </a:xfrm>
          <a:prstGeom prst="rect">
            <a:avLst/>
          </a:prstGeom>
        </p:spPr>
      </p:pic>
      <p:pic>
        <p:nvPicPr>
          <p:cNvPr id="5" name="Picture 4">
            <a:extLst>
              <a:ext uri="{FF2B5EF4-FFF2-40B4-BE49-F238E27FC236}">
                <a16:creationId xmlns:a16="http://schemas.microsoft.com/office/drawing/2014/main" id="{25E97D64-C8D2-4C78-B2FE-485C1EA0E6B8}"/>
              </a:ext>
            </a:extLst>
          </p:cNvPr>
          <p:cNvPicPr>
            <a:picLocks noChangeAspect="1"/>
          </p:cNvPicPr>
          <p:nvPr/>
        </p:nvPicPr>
        <p:blipFill>
          <a:blip r:embed="rId3"/>
          <a:stretch>
            <a:fillRect/>
          </a:stretch>
        </p:blipFill>
        <p:spPr>
          <a:xfrm>
            <a:off x="2663480" y="4319059"/>
            <a:ext cx="6467475" cy="438150"/>
          </a:xfrm>
          <a:prstGeom prst="rect">
            <a:avLst/>
          </a:prstGeom>
        </p:spPr>
      </p:pic>
      <p:sp>
        <p:nvSpPr>
          <p:cNvPr id="6" name="TextBox 5">
            <a:extLst>
              <a:ext uri="{FF2B5EF4-FFF2-40B4-BE49-F238E27FC236}">
                <a16:creationId xmlns:a16="http://schemas.microsoft.com/office/drawing/2014/main" id="{9D91E373-B94A-4EF2-866F-AA1223F5B672}"/>
              </a:ext>
            </a:extLst>
          </p:cNvPr>
          <p:cNvSpPr txBox="1"/>
          <p:nvPr/>
        </p:nvSpPr>
        <p:spPr>
          <a:xfrm>
            <a:off x="2819400" y="4031734"/>
            <a:ext cx="1542987" cy="369332"/>
          </a:xfrm>
          <a:prstGeom prst="rect">
            <a:avLst/>
          </a:prstGeom>
          <a:noFill/>
        </p:spPr>
        <p:txBody>
          <a:bodyPr wrap="none" rtlCol="0">
            <a:spAutoFit/>
          </a:bodyPr>
          <a:lstStyle/>
          <a:p>
            <a:r>
              <a:rPr lang="en-US" dirty="0"/>
              <a:t>Moved to 2019</a:t>
            </a:r>
          </a:p>
        </p:txBody>
      </p:sp>
      <p:sp>
        <p:nvSpPr>
          <p:cNvPr id="7" name="TextBox 6">
            <a:extLst>
              <a:ext uri="{FF2B5EF4-FFF2-40B4-BE49-F238E27FC236}">
                <a16:creationId xmlns:a16="http://schemas.microsoft.com/office/drawing/2014/main" id="{ADD795EF-C0BC-49F9-9976-84FFA51AA8FA}"/>
              </a:ext>
            </a:extLst>
          </p:cNvPr>
          <p:cNvSpPr txBox="1"/>
          <p:nvPr/>
        </p:nvSpPr>
        <p:spPr>
          <a:xfrm>
            <a:off x="2819399" y="5022574"/>
            <a:ext cx="8077197" cy="646331"/>
          </a:xfrm>
          <a:prstGeom prst="rect">
            <a:avLst/>
          </a:prstGeom>
          <a:noFill/>
        </p:spPr>
        <p:txBody>
          <a:bodyPr wrap="square" rtlCol="0">
            <a:spAutoFit/>
          </a:bodyPr>
          <a:lstStyle/>
          <a:p>
            <a:r>
              <a:rPr lang="en-US" dirty="0"/>
              <a:t>Under Budget					Actuals 2018			Budget			Difference</a:t>
            </a:r>
          </a:p>
        </p:txBody>
      </p:sp>
      <p:pic>
        <p:nvPicPr>
          <p:cNvPr id="8" name="Picture 7">
            <a:extLst>
              <a:ext uri="{FF2B5EF4-FFF2-40B4-BE49-F238E27FC236}">
                <a16:creationId xmlns:a16="http://schemas.microsoft.com/office/drawing/2014/main" id="{15E11DBE-452E-4859-AD3D-8EACC99D21DD}"/>
              </a:ext>
            </a:extLst>
          </p:cNvPr>
          <p:cNvPicPr>
            <a:picLocks noChangeAspect="1"/>
          </p:cNvPicPr>
          <p:nvPr/>
        </p:nvPicPr>
        <p:blipFill>
          <a:blip r:embed="rId4"/>
          <a:stretch>
            <a:fillRect/>
          </a:stretch>
        </p:blipFill>
        <p:spPr>
          <a:xfrm>
            <a:off x="2215598" y="5400677"/>
            <a:ext cx="8343900" cy="190500"/>
          </a:xfrm>
          <a:prstGeom prst="rect">
            <a:avLst/>
          </a:prstGeom>
        </p:spPr>
      </p:pic>
      <p:pic>
        <p:nvPicPr>
          <p:cNvPr id="9" name="Picture 8">
            <a:extLst>
              <a:ext uri="{FF2B5EF4-FFF2-40B4-BE49-F238E27FC236}">
                <a16:creationId xmlns:a16="http://schemas.microsoft.com/office/drawing/2014/main" id="{91F07812-4D17-45F6-9CE8-7FF3C7408165}"/>
              </a:ext>
            </a:extLst>
          </p:cNvPr>
          <p:cNvPicPr>
            <a:picLocks noChangeAspect="1"/>
          </p:cNvPicPr>
          <p:nvPr/>
        </p:nvPicPr>
        <p:blipFill>
          <a:blip r:embed="rId5"/>
          <a:stretch>
            <a:fillRect/>
          </a:stretch>
        </p:blipFill>
        <p:spPr>
          <a:xfrm>
            <a:off x="2196548" y="5675678"/>
            <a:ext cx="8362950" cy="200025"/>
          </a:xfrm>
          <a:prstGeom prst="rect">
            <a:avLst/>
          </a:prstGeom>
        </p:spPr>
      </p:pic>
    </p:spTree>
    <p:extLst>
      <p:ext uri="{BB962C8B-B14F-4D97-AF65-F5344CB8AC3E}">
        <p14:creationId xmlns:p14="http://schemas.microsoft.com/office/powerpoint/2010/main" val="2374523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81DA-012F-4F91-B03D-093D056FC184}"/>
              </a:ext>
            </a:extLst>
          </p:cNvPr>
          <p:cNvSpPr>
            <a:spLocks noGrp="1"/>
          </p:cNvSpPr>
          <p:nvPr>
            <p:ph type="title"/>
          </p:nvPr>
        </p:nvSpPr>
        <p:spPr/>
        <p:txBody>
          <a:bodyPr/>
          <a:lstStyle/>
          <a:p>
            <a:r>
              <a:rPr lang="en-US" dirty="0"/>
              <a:t>Election of (2) Directors</a:t>
            </a:r>
          </a:p>
        </p:txBody>
      </p:sp>
      <p:sp>
        <p:nvSpPr>
          <p:cNvPr id="3" name="Content Placeholder 2">
            <a:extLst>
              <a:ext uri="{FF2B5EF4-FFF2-40B4-BE49-F238E27FC236}">
                <a16:creationId xmlns:a16="http://schemas.microsoft.com/office/drawing/2014/main" id="{FD50BDC3-2A50-43FA-8AC5-F0E2333D036F}"/>
              </a:ext>
            </a:extLst>
          </p:cNvPr>
          <p:cNvSpPr>
            <a:spLocks noGrp="1"/>
          </p:cNvSpPr>
          <p:nvPr>
            <p:ph idx="1"/>
          </p:nvPr>
        </p:nvSpPr>
        <p:spPr/>
        <p:txBody>
          <a:bodyPr>
            <a:normAutofit/>
          </a:bodyPr>
          <a:lstStyle/>
          <a:p>
            <a:endParaRPr lang="en-US" dirty="0"/>
          </a:p>
          <a:p>
            <a:r>
              <a:rPr lang="en-US" dirty="0"/>
              <a:t>Paul Cohen</a:t>
            </a:r>
          </a:p>
          <a:p>
            <a:r>
              <a:rPr lang="en-US" dirty="0"/>
              <a:t>Dave Yoerger</a:t>
            </a:r>
          </a:p>
          <a:p>
            <a:endParaRPr lang="en-US" dirty="0"/>
          </a:p>
        </p:txBody>
      </p:sp>
    </p:spTree>
    <p:extLst>
      <p:ext uri="{BB962C8B-B14F-4D97-AF65-F5344CB8AC3E}">
        <p14:creationId xmlns:p14="http://schemas.microsoft.com/office/powerpoint/2010/main" val="80610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469C-4E9C-4623-ADF1-71DB0091B756}"/>
              </a:ext>
            </a:extLst>
          </p:cNvPr>
          <p:cNvSpPr>
            <a:spLocks noGrp="1"/>
          </p:cNvSpPr>
          <p:nvPr>
            <p:ph type="title"/>
          </p:nvPr>
        </p:nvSpPr>
        <p:spPr>
          <a:xfrm>
            <a:off x="1409064" y="854481"/>
            <a:ext cx="9601196" cy="1303867"/>
          </a:xfrm>
        </p:spPr>
        <p:txBody>
          <a:bodyPr/>
          <a:lstStyle/>
          <a:p>
            <a:r>
              <a:rPr lang="en-US" dirty="0"/>
              <a:t>Revenue Ruling 70-604</a:t>
            </a:r>
          </a:p>
        </p:txBody>
      </p:sp>
      <p:sp>
        <p:nvSpPr>
          <p:cNvPr id="3" name="TextBox 2">
            <a:extLst>
              <a:ext uri="{FF2B5EF4-FFF2-40B4-BE49-F238E27FC236}">
                <a16:creationId xmlns:a16="http://schemas.microsoft.com/office/drawing/2014/main" id="{FE6C37C6-D8CF-4104-BFE1-0B27F5129543}"/>
              </a:ext>
            </a:extLst>
          </p:cNvPr>
          <p:cNvSpPr txBox="1"/>
          <p:nvPr/>
        </p:nvSpPr>
        <p:spPr>
          <a:xfrm>
            <a:off x="849924" y="2754923"/>
            <a:ext cx="10556630" cy="3323987"/>
          </a:xfrm>
          <a:prstGeom prst="rect">
            <a:avLst/>
          </a:prstGeom>
          <a:noFill/>
        </p:spPr>
        <p:txBody>
          <a:bodyPr wrap="square" rtlCol="0">
            <a:spAutoFit/>
          </a:bodyPr>
          <a:lstStyle/>
          <a:p>
            <a:endParaRPr lang="en-US" dirty="0"/>
          </a:p>
          <a:p>
            <a:r>
              <a:rPr lang="en-US" sz="800" b="1" dirty="0"/>
              <a:t>Revenue ruling 70-604 is a tax election that allows an association to take advantage of the lower tax rates associated with filing Form 1120, U.S. Corporate Tax Return rather than filing Form 1120H, U.S. Income Tax Return for Homeowners Associations.  Generally, net Federal income tax via Form 1120 is taxed at 15% vs form 1120H which is taxed at 30%.</a:t>
            </a:r>
          </a:p>
          <a:p>
            <a:endParaRPr lang="en-US" sz="800" b="1" dirty="0"/>
          </a:p>
          <a:p>
            <a:r>
              <a:rPr lang="en-US" sz="800" b="1" dirty="0"/>
              <a:t>This election notifies the Internal Revenue Service that the Association plans on using the excess of member revenue over expenses for the current year in determining assessments for the coming year.</a:t>
            </a:r>
          </a:p>
          <a:p>
            <a:endParaRPr lang="en-US" sz="800" b="1" dirty="0"/>
          </a:p>
          <a:p>
            <a:r>
              <a:rPr lang="en-US" sz="800" b="1" dirty="0"/>
              <a:t>This election and resolution is required by the Internal Revenue Service and has been reviewed by our CPA for propriety.</a:t>
            </a:r>
          </a:p>
          <a:p>
            <a:endParaRPr lang="en-US" sz="800" b="1" dirty="0"/>
          </a:p>
          <a:p>
            <a:endParaRPr lang="en-US" sz="800" b="1" dirty="0"/>
          </a:p>
          <a:p>
            <a:r>
              <a:rPr lang="en-US" sz="800" b="1" dirty="0"/>
              <a:t>RESOLUTION OF THE MURRAYHILL RECREATION  ASSOCIATION</a:t>
            </a:r>
          </a:p>
          <a:p>
            <a:endParaRPr lang="en-US" sz="800" b="1" dirty="0"/>
          </a:p>
          <a:p>
            <a:r>
              <a:rPr lang="en-US" sz="800" b="1" dirty="0"/>
              <a:t>RE:	EXCESS INCOME APPLIED TO THE FOLLOWING YEAR’S ASSESSMENT</a:t>
            </a:r>
          </a:p>
          <a:p>
            <a:r>
              <a:rPr lang="en-US" sz="800" b="1" dirty="0"/>
              <a:t>	REVENUE RULING 70-604</a:t>
            </a:r>
          </a:p>
          <a:p>
            <a:endParaRPr lang="en-US" sz="800" b="1" dirty="0"/>
          </a:p>
          <a:p>
            <a:r>
              <a:rPr lang="en-US" sz="800" b="1" dirty="0"/>
              <a:t>	WHEREAS, the Murrayhill Recreation Association is an Oregon corporation duly organized and existing under the laws of the State of Oregon:</a:t>
            </a:r>
          </a:p>
          <a:p>
            <a:endParaRPr lang="en-US" sz="800" b="1" dirty="0"/>
          </a:p>
          <a:p>
            <a:r>
              <a:rPr lang="en-US" sz="800" b="1" dirty="0"/>
              <a:t>and</a:t>
            </a:r>
          </a:p>
          <a:p>
            <a:r>
              <a:rPr lang="en-US" sz="800" b="1" dirty="0"/>
              <a:t>	WHEREAS, the members desire that the corporation shall act in full accordance with the rulings and regulations of the Internal Revenue Service;</a:t>
            </a:r>
          </a:p>
          <a:p>
            <a:endParaRPr lang="en-US" sz="800" b="1" dirty="0"/>
          </a:p>
          <a:p>
            <a:r>
              <a:rPr lang="en-US" sz="800" b="1" dirty="0"/>
              <a:t>	NOW, THEREFORE, the members hereby adopt the following resolution by and on behalf of the Murrayhill Recreation Association:</a:t>
            </a:r>
          </a:p>
          <a:p>
            <a:endParaRPr lang="en-US" sz="800" b="1" dirty="0"/>
          </a:p>
          <a:p>
            <a:r>
              <a:rPr lang="en-US" sz="800" b="1" dirty="0"/>
              <a:t>	RESOLVED, that any excess of membership income over membership expenses for the year ended December 31, 2019, shall be applied against the subsequent tax year member assessment as provided by IRS Revenue Ruling 70-604.</a:t>
            </a:r>
          </a:p>
          <a:p>
            <a:endParaRPr lang="en-US" sz="800" b="1" dirty="0"/>
          </a:p>
          <a:p>
            <a:r>
              <a:rPr lang="en-US" sz="800" b="1" dirty="0"/>
              <a:t>	This resolution is adopted and made a part of the minutes of  the  meeting  of  March 18, 2019.</a:t>
            </a:r>
          </a:p>
        </p:txBody>
      </p:sp>
    </p:spTree>
    <p:extLst>
      <p:ext uri="{BB962C8B-B14F-4D97-AF65-F5344CB8AC3E}">
        <p14:creationId xmlns:p14="http://schemas.microsoft.com/office/powerpoint/2010/main" val="91068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BA42-7F4C-4A69-89A0-3EB1B61B9267}"/>
              </a:ext>
            </a:extLst>
          </p:cNvPr>
          <p:cNvSpPr>
            <a:spLocks noGrp="1"/>
          </p:cNvSpPr>
          <p:nvPr>
            <p:ph type="title"/>
          </p:nvPr>
        </p:nvSpPr>
        <p:spPr>
          <a:xfrm>
            <a:off x="1295402" y="2777066"/>
            <a:ext cx="9601196" cy="1303867"/>
          </a:xfrm>
        </p:spPr>
        <p:txBody>
          <a:bodyPr/>
          <a:lstStyle/>
          <a:p>
            <a:r>
              <a:rPr lang="en-US" dirty="0"/>
              <a:t>Homeowners Open Forum</a:t>
            </a:r>
          </a:p>
        </p:txBody>
      </p:sp>
    </p:spTree>
    <p:extLst>
      <p:ext uri="{BB962C8B-B14F-4D97-AF65-F5344CB8AC3E}">
        <p14:creationId xmlns:p14="http://schemas.microsoft.com/office/powerpoint/2010/main" val="369535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9B8FB-896E-4841-BE1F-1ACAE4011987}"/>
              </a:ext>
            </a:extLst>
          </p:cNvPr>
          <p:cNvSpPr>
            <a:spLocks noGrp="1"/>
          </p:cNvSpPr>
          <p:nvPr>
            <p:ph type="title"/>
          </p:nvPr>
        </p:nvSpPr>
        <p:spPr/>
        <p:txBody>
          <a:bodyPr/>
          <a:lstStyle/>
          <a:p>
            <a:r>
              <a:rPr lang="en-US" dirty="0"/>
              <a:t>Adjourn</a:t>
            </a:r>
          </a:p>
        </p:txBody>
      </p:sp>
      <p:pic>
        <p:nvPicPr>
          <p:cNvPr id="5" name="Content Placeholder 4">
            <a:extLst>
              <a:ext uri="{FF2B5EF4-FFF2-40B4-BE49-F238E27FC236}">
                <a16:creationId xmlns:a16="http://schemas.microsoft.com/office/drawing/2014/main" id="{F2983320-F93B-4841-AE98-41331DC06EA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5162" y="2557463"/>
            <a:ext cx="7201676" cy="3317875"/>
          </a:xfrm>
        </p:spPr>
      </p:pic>
    </p:spTree>
    <p:extLst>
      <p:ext uri="{BB962C8B-B14F-4D97-AF65-F5344CB8AC3E}">
        <p14:creationId xmlns:p14="http://schemas.microsoft.com/office/powerpoint/2010/main" val="361417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86A8-5FC3-4BE9-B74C-8F112001C66B}"/>
              </a:ext>
            </a:extLst>
          </p:cNvPr>
          <p:cNvSpPr>
            <a:spLocks noGrp="1"/>
          </p:cNvSpPr>
          <p:nvPr>
            <p:ph type="title"/>
          </p:nvPr>
        </p:nvSpPr>
        <p:spPr/>
        <p:txBody>
          <a:bodyPr/>
          <a:lstStyle/>
          <a:p>
            <a:r>
              <a:rPr lang="en-US" dirty="0"/>
              <a:t>Welcome</a:t>
            </a:r>
          </a:p>
        </p:txBody>
      </p:sp>
      <p:pic>
        <p:nvPicPr>
          <p:cNvPr id="4" name="Content Placeholder 3">
            <a:extLst>
              <a:ext uri="{FF2B5EF4-FFF2-40B4-BE49-F238E27FC236}">
                <a16:creationId xmlns:a16="http://schemas.microsoft.com/office/drawing/2014/main" id="{B7C9EDB0-76EE-4FE3-A09B-114F75C55AC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919" b="40000"/>
          <a:stretch/>
        </p:blipFill>
        <p:spPr>
          <a:xfrm>
            <a:off x="1517765" y="2703031"/>
            <a:ext cx="9156469" cy="3026739"/>
          </a:xfrm>
          <a:prstGeom prst="rect">
            <a:avLst/>
          </a:prstGeom>
        </p:spPr>
      </p:pic>
    </p:spTree>
    <p:extLst>
      <p:ext uri="{BB962C8B-B14F-4D97-AF65-F5344CB8AC3E}">
        <p14:creationId xmlns:p14="http://schemas.microsoft.com/office/powerpoint/2010/main" val="284563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A039-DE16-45C3-AB91-B2A476095DE4}"/>
              </a:ext>
            </a:extLst>
          </p:cNvPr>
          <p:cNvSpPr>
            <a:spLocks noGrp="1"/>
          </p:cNvSpPr>
          <p:nvPr>
            <p:ph type="title"/>
          </p:nvPr>
        </p:nvSpPr>
        <p:spPr/>
        <p:txBody>
          <a:bodyPr/>
          <a:lstStyle/>
          <a:p>
            <a:r>
              <a:rPr lang="en-US" dirty="0"/>
              <a:t>Roll Call &amp; Certification of Proxies</a:t>
            </a:r>
          </a:p>
        </p:txBody>
      </p:sp>
      <p:pic>
        <p:nvPicPr>
          <p:cNvPr id="5" name="Content Placeholder 4">
            <a:extLst>
              <a:ext uri="{FF2B5EF4-FFF2-40B4-BE49-F238E27FC236}">
                <a16:creationId xmlns:a16="http://schemas.microsoft.com/office/drawing/2014/main" id="{9FEC1EBC-029A-4A2F-9FF3-579D72A960CA}"/>
              </a:ext>
            </a:extLst>
          </p:cNvPr>
          <p:cNvPicPr>
            <a:picLocks noGrp="1" noChangeAspect="1"/>
          </p:cNvPicPr>
          <p:nvPr>
            <p:ph idx="1"/>
          </p:nvPr>
        </p:nvPicPr>
        <p:blipFill>
          <a:blip r:embed="rId2"/>
          <a:stretch>
            <a:fillRect/>
          </a:stretch>
        </p:blipFill>
        <p:spPr>
          <a:xfrm>
            <a:off x="3891170" y="3050623"/>
            <a:ext cx="4038600" cy="2305050"/>
          </a:xfrm>
        </p:spPr>
      </p:pic>
    </p:spTree>
    <p:extLst>
      <p:ext uri="{BB962C8B-B14F-4D97-AF65-F5344CB8AC3E}">
        <p14:creationId xmlns:p14="http://schemas.microsoft.com/office/powerpoint/2010/main" val="343064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EC97-8CF5-44C1-BE67-FAA6D4B3405D}"/>
              </a:ext>
            </a:extLst>
          </p:cNvPr>
          <p:cNvSpPr>
            <a:spLocks noGrp="1"/>
          </p:cNvSpPr>
          <p:nvPr>
            <p:ph type="title"/>
          </p:nvPr>
        </p:nvSpPr>
        <p:spPr/>
        <p:txBody>
          <a:bodyPr/>
          <a:lstStyle/>
          <a:p>
            <a:r>
              <a:rPr lang="en-US" dirty="0"/>
              <a:t>Proof of Notice of Meeting</a:t>
            </a:r>
          </a:p>
        </p:txBody>
      </p:sp>
      <p:sp>
        <p:nvSpPr>
          <p:cNvPr id="3" name="Content Placeholder 2">
            <a:extLst>
              <a:ext uri="{FF2B5EF4-FFF2-40B4-BE49-F238E27FC236}">
                <a16:creationId xmlns:a16="http://schemas.microsoft.com/office/drawing/2014/main" id="{3BC10C5C-AAF3-4D56-8D92-FED8EB7B8D67}"/>
              </a:ext>
            </a:extLst>
          </p:cNvPr>
          <p:cNvSpPr>
            <a:spLocks noGrp="1"/>
          </p:cNvSpPr>
          <p:nvPr>
            <p:ph idx="1"/>
          </p:nvPr>
        </p:nvSpPr>
        <p:spPr>
          <a:xfrm>
            <a:off x="1295401" y="2556931"/>
            <a:ext cx="9601196" cy="3634143"/>
          </a:xfrm>
        </p:spPr>
        <p:txBody>
          <a:bodyPr>
            <a:normAutofit fontScale="25000" lnSpcReduction="20000"/>
          </a:bodyPr>
          <a:lstStyle/>
          <a:p>
            <a:r>
              <a:rPr lang="en-US" sz="3200" b="1" dirty="0"/>
              <a:t>SAVE THE DATE</a:t>
            </a:r>
            <a:endParaRPr lang="en-US" sz="3200" dirty="0"/>
          </a:p>
          <a:p>
            <a:r>
              <a:rPr lang="en-US" sz="3200" b="1" dirty="0"/>
              <a:t>Murrayhill Recreation Association – Annual Homeowners Meeting March 18</a:t>
            </a:r>
            <a:r>
              <a:rPr lang="en-US" sz="3200" b="1" baseline="30000" dirty="0"/>
              <a:t>th</a:t>
            </a:r>
            <a:r>
              <a:rPr lang="en-US" sz="3200" b="1" dirty="0"/>
              <a:t> 6:30 pm – Hometown Center</a:t>
            </a:r>
            <a:endParaRPr lang="en-US" sz="3200" dirty="0"/>
          </a:p>
          <a:p>
            <a:r>
              <a:rPr lang="en-US" sz="3200" dirty="0"/>
              <a:t>The MRA Board of Directors invite you to attend the MRA Annual Homeowners Meeting on Monday, March 18, 2019 at 6:30 pm in the Hometown Center.  The MRA Board of Directors will conduct the annual elections and present a 2018 overview as well as an outlook for 2019. </a:t>
            </a:r>
          </a:p>
          <a:p>
            <a:r>
              <a:rPr lang="en-US" sz="3200" dirty="0"/>
              <a:t> </a:t>
            </a:r>
          </a:p>
          <a:p>
            <a:r>
              <a:rPr lang="en-US" sz="3200" dirty="0"/>
              <a:t>The Board of Directors of the Murrayhill Recreation Association are hereby providing you notice that two (2) Residential Director positions on the Board of Directors will be available. The position of Director Yoerger &amp; Director Cohen are expiring. The MRA board is made up of five Murrayhill homeowners who are elected to three year terms of office. Elections will be held at the Annual Meeting for two Board position in March 2019. A nominating committee has been appointed by the Board for the purpose of nominating prospective Directors. Prospective Directors may also be nominated by a petition signed by at least 25 MRA Members; petitions must include a biographical statement by the nominee. For more information or to discuss your interest with the nominating committee please email </a:t>
            </a:r>
            <a:r>
              <a:rPr lang="en-US" sz="3200" u="sng" dirty="0">
                <a:hlinkClick r:id="rId2"/>
              </a:rPr>
              <a:t>am@murrayhillrec.com</a:t>
            </a:r>
            <a:r>
              <a:rPr lang="en-US" sz="3200" dirty="0"/>
              <a:t>. The Board must receive all nominations, petitions and accompanying materials by Feb 28th, 2019. </a:t>
            </a:r>
          </a:p>
          <a:p>
            <a:r>
              <a:rPr lang="en-US" sz="3200" dirty="0"/>
              <a:t>Official notification of the MRA Annual Meeting including the candidate names and biographical statements will be mailed on or about March 1, 2019. </a:t>
            </a:r>
          </a:p>
          <a:p>
            <a:r>
              <a:rPr lang="en-US" sz="3200" dirty="0"/>
              <a:t>If you have any questions, please contact the MRA Association Manager at (503) 579-0985.</a:t>
            </a:r>
          </a:p>
          <a:p>
            <a:r>
              <a:rPr lang="en-US" sz="3200" dirty="0"/>
              <a:t> </a:t>
            </a:r>
          </a:p>
          <a:p>
            <a:r>
              <a:rPr lang="en-US" sz="3200" dirty="0"/>
              <a:t>Sincerely, </a:t>
            </a:r>
          </a:p>
          <a:p>
            <a:r>
              <a:rPr lang="en-US" sz="3200" dirty="0"/>
              <a:t>The MRA Board of Directors</a:t>
            </a:r>
          </a:p>
          <a:p>
            <a:r>
              <a:rPr lang="en-US" sz="3200" i="1" dirty="0"/>
              <a:t>2019 Murrayhill Recreation Association | 11010 SW Teal Blvd | Beaverton, OR 97007 | (503) 579-0985 | </a:t>
            </a:r>
            <a:r>
              <a:rPr lang="en-US" sz="3200" i="1" u="sng" dirty="0">
                <a:hlinkClick r:id="rId2"/>
              </a:rPr>
              <a:t>am@murrayhillrec.com</a:t>
            </a:r>
            <a:r>
              <a:rPr lang="en-US" sz="3200" i="1" dirty="0"/>
              <a:t> </a:t>
            </a:r>
            <a:endParaRPr lang="en-US" sz="3200" dirty="0"/>
          </a:p>
          <a:p>
            <a:r>
              <a:rPr lang="en-US" sz="3200" dirty="0"/>
              <a:t> Murrayhill Recreation Association</a:t>
            </a:r>
          </a:p>
          <a:p>
            <a:r>
              <a:rPr lang="en-US" sz="3200" dirty="0"/>
              <a:t>11010 SW Teal Boulevard</a:t>
            </a:r>
          </a:p>
          <a:p>
            <a:r>
              <a:rPr lang="en-US" sz="3200" dirty="0"/>
              <a:t>Beaverton, OR 97007</a:t>
            </a:r>
          </a:p>
          <a:p>
            <a:endParaRPr lang="en-US" dirty="0"/>
          </a:p>
        </p:txBody>
      </p:sp>
    </p:spTree>
    <p:extLst>
      <p:ext uri="{BB962C8B-B14F-4D97-AF65-F5344CB8AC3E}">
        <p14:creationId xmlns:p14="http://schemas.microsoft.com/office/powerpoint/2010/main" val="362613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E503-4EBE-4B03-A4E7-A3E9E6279CD5}"/>
              </a:ext>
            </a:extLst>
          </p:cNvPr>
          <p:cNvSpPr>
            <a:spLocks noGrp="1"/>
          </p:cNvSpPr>
          <p:nvPr>
            <p:ph type="title"/>
          </p:nvPr>
        </p:nvSpPr>
        <p:spPr>
          <a:xfrm>
            <a:off x="1242648" y="872066"/>
            <a:ext cx="9601196" cy="1303867"/>
          </a:xfrm>
        </p:spPr>
        <p:txBody>
          <a:bodyPr/>
          <a:lstStyle/>
          <a:p>
            <a:r>
              <a:rPr lang="en-US" dirty="0"/>
              <a:t>Approval of 2018 Minutes</a:t>
            </a:r>
          </a:p>
        </p:txBody>
      </p:sp>
    </p:spTree>
    <p:extLst>
      <p:ext uri="{BB962C8B-B14F-4D97-AF65-F5344CB8AC3E}">
        <p14:creationId xmlns:p14="http://schemas.microsoft.com/office/powerpoint/2010/main" val="214085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1C27-DC9E-4454-BA0C-7EF749C003AE}"/>
              </a:ext>
            </a:extLst>
          </p:cNvPr>
          <p:cNvSpPr>
            <a:spLocks noGrp="1"/>
          </p:cNvSpPr>
          <p:nvPr>
            <p:ph type="title"/>
          </p:nvPr>
        </p:nvSpPr>
        <p:spPr>
          <a:xfrm>
            <a:off x="1195756" y="952059"/>
            <a:ext cx="9601196" cy="1303867"/>
          </a:xfrm>
        </p:spPr>
        <p:txBody>
          <a:bodyPr/>
          <a:lstStyle/>
          <a:p>
            <a:r>
              <a:rPr lang="en-US" dirty="0"/>
              <a:t>Read-In Motions</a:t>
            </a:r>
          </a:p>
        </p:txBody>
      </p:sp>
      <p:sp>
        <p:nvSpPr>
          <p:cNvPr id="3" name="TextBox 2">
            <a:extLst>
              <a:ext uri="{FF2B5EF4-FFF2-40B4-BE49-F238E27FC236}">
                <a16:creationId xmlns:a16="http://schemas.microsoft.com/office/drawing/2014/main" id="{6C0EE77E-3388-46B5-860E-8B40DD86C9FA}"/>
              </a:ext>
            </a:extLst>
          </p:cNvPr>
          <p:cNvSpPr txBox="1"/>
          <p:nvPr/>
        </p:nvSpPr>
        <p:spPr>
          <a:xfrm>
            <a:off x="1482969" y="2971800"/>
            <a:ext cx="9366739" cy="1477328"/>
          </a:xfrm>
          <a:prstGeom prst="rect">
            <a:avLst/>
          </a:prstGeom>
          <a:noFill/>
        </p:spPr>
        <p:txBody>
          <a:bodyPr wrap="square" rtlCol="0">
            <a:spAutoFit/>
          </a:bodyPr>
          <a:lstStyle/>
          <a:p>
            <a:r>
              <a:rPr lang="en-US" dirty="0"/>
              <a:t>2019 Operations Budget</a:t>
            </a:r>
          </a:p>
          <a:p>
            <a:endParaRPr lang="en-US" dirty="0"/>
          </a:p>
          <a:p>
            <a:r>
              <a:rPr lang="en-US" dirty="0"/>
              <a:t>2019 Reserve Budget</a:t>
            </a:r>
          </a:p>
          <a:p>
            <a:endParaRPr lang="en-US" dirty="0"/>
          </a:p>
          <a:p>
            <a:endParaRPr lang="en-US" dirty="0"/>
          </a:p>
        </p:txBody>
      </p:sp>
    </p:spTree>
    <p:extLst>
      <p:ext uri="{BB962C8B-B14F-4D97-AF65-F5344CB8AC3E}">
        <p14:creationId xmlns:p14="http://schemas.microsoft.com/office/powerpoint/2010/main" val="248089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35DC-9061-473B-B2FE-856ACCC9EB50}"/>
              </a:ext>
            </a:extLst>
          </p:cNvPr>
          <p:cNvSpPr>
            <a:spLocks noGrp="1"/>
          </p:cNvSpPr>
          <p:nvPr>
            <p:ph type="title"/>
          </p:nvPr>
        </p:nvSpPr>
        <p:spPr/>
        <p:txBody>
          <a:bodyPr/>
          <a:lstStyle/>
          <a:p>
            <a:r>
              <a:rPr lang="en-US" dirty="0"/>
              <a:t>President’s Report</a:t>
            </a:r>
          </a:p>
        </p:txBody>
      </p:sp>
      <p:sp>
        <p:nvSpPr>
          <p:cNvPr id="3" name="Content Placeholder 2">
            <a:extLst>
              <a:ext uri="{FF2B5EF4-FFF2-40B4-BE49-F238E27FC236}">
                <a16:creationId xmlns:a16="http://schemas.microsoft.com/office/drawing/2014/main" id="{9CC4FD82-15A5-470E-9C64-E7F039EDBB8D}"/>
              </a:ext>
            </a:extLst>
          </p:cNvPr>
          <p:cNvSpPr>
            <a:spLocks noGrp="1"/>
          </p:cNvSpPr>
          <p:nvPr>
            <p:ph idx="1"/>
          </p:nvPr>
        </p:nvSpPr>
        <p:spPr/>
        <p:txBody>
          <a:bodyPr/>
          <a:lstStyle/>
          <a:p>
            <a:r>
              <a:rPr lang="en-US" dirty="0"/>
              <a:t>Pool Project Update</a:t>
            </a:r>
          </a:p>
          <a:p>
            <a:pPr lvl="1"/>
            <a:endParaRPr lang="en-US" dirty="0"/>
          </a:p>
          <a:p>
            <a:pPr lvl="1"/>
            <a:endParaRPr lang="en-US" dirty="0"/>
          </a:p>
          <a:p>
            <a:pPr lvl="2"/>
            <a:endParaRPr lang="en-US" dirty="0"/>
          </a:p>
          <a:p>
            <a:pPr lvl="2"/>
            <a:endParaRPr lang="en-US" dirty="0"/>
          </a:p>
          <a:p>
            <a:pPr lvl="2"/>
            <a:endParaRPr lang="en-US" dirty="0"/>
          </a:p>
          <a:p>
            <a:endParaRPr lang="en-US" dirty="0"/>
          </a:p>
          <a:p>
            <a:endParaRPr lang="en-US" dirty="0"/>
          </a:p>
          <a:p>
            <a:endParaRPr lang="en-US" dirty="0"/>
          </a:p>
        </p:txBody>
      </p:sp>
    </p:spTree>
    <p:extLst>
      <p:ext uri="{BB962C8B-B14F-4D97-AF65-F5344CB8AC3E}">
        <p14:creationId xmlns:p14="http://schemas.microsoft.com/office/powerpoint/2010/main" val="1939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8905-2D4E-4114-A2B1-5CE288CBEB14}"/>
              </a:ext>
            </a:extLst>
          </p:cNvPr>
          <p:cNvSpPr>
            <a:spLocks noGrp="1"/>
          </p:cNvSpPr>
          <p:nvPr>
            <p:ph type="title"/>
          </p:nvPr>
        </p:nvSpPr>
        <p:spPr/>
        <p:txBody>
          <a:bodyPr>
            <a:normAutofit/>
          </a:bodyPr>
          <a:lstStyle/>
          <a:p>
            <a:r>
              <a:rPr lang="en-US" dirty="0"/>
              <a:t>Treasurer’s Report</a:t>
            </a:r>
          </a:p>
        </p:txBody>
      </p:sp>
      <p:sp>
        <p:nvSpPr>
          <p:cNvPr id="3" name="Content Placeholder 2">
            <a:extLst>
              <a:ext uri="{FF2B5EF4-FFF2-40B4-BE49-F238E27FC236}">
                <a16:creationId xmlns:a16="http://schemas.microsoft.com/office/drawing/2014/main" id="{D455F948-9C76-4E7B-80D4-EE868717F543}"/>
              </a:ext>
            </a:extLst>
          </p:cNvPr>
          <p:cNvSpPr>
            <a:spLocks noGrp="1"/>
          </p:cNvSpPr>
          <p:nvPr>
            <p:ph idx="1"/>
          </p:nvPr>
        </p:nvSpPr>
        <p:spPr/>
        <p:txBody>
          <a:bodyPr/>
          <a:lstStyle/>
          <a:p>
            <a:r>
              <a:rPr lang="en-US" dirty="0"/>
              <a:t>Balance Sheet 2018 Highlights (as of 12/31/18)</a:t>
            </a:r>
          </a:p>
          <a:p>
            <a:r>
              <a:rPr lang="en-US" dirty="0"/>
              <a:t>Reserve Bank Balance $246,209.14</a:t>
            </a:r>
          </a:p>
          <a:p>
            <a:r>
              <a:rPr lang="en-US" dirty="0"/>
              <a:t>Operations Bank Balance $66,974.48</a:t>
            </a:r>
          </a:p>
          <a:p>
            <a:endParaRPr lang="en-US" dirty="0"/>
          </a:p>
        </p:txBody>
      </p:sp>
    </p:spTree>
    <p:extLst>
      <p:ext uri="{BB962C8B-B14F-4D97-AF65-F5344CB8AC3E}">
        <p14:creationId xmlns:p14="http://schemas.microsoft.com/office/powerpoint/2010/main" val="395788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8905-2D4E-4114-A2B1-5CE288CBEB14}"/>
              </a:ext>
            </a:extLst>
          </p:cNvPr>
          <p:cNvSpPr>
            <a:spLocks noGrp="1"/>
          </p:cNvSpPr>
          <p:nvPr>
            <p:ph type="title"/>
          </p:nvPr>
        </p:nvSpPr>
        <p:spPr/>
        <p:txBody>
          <a:bodyPr>
            <a:normAutofit/>
          </a:bodyPr>
          <a:lstStyle/>
          <a:p>
            <a:r>
              <a:rPr lang="en-US" dirty="0"/>
              <a:t>Treasurer’s Report</a:t>
            </a:r>
          </a:p>
        </p:txBody>
      </p:sp>
      <p:sp>
        <p:nvSpPr>
          <p:cNvPr id="3" name="Content Placeholder 2">
            <a:extLst>
              <a:ext uri="{FF2B5EF4-FFF2-40B4-BE49-F238E27FC236}">
                <a16:creationId xmlns:a16="http://schemas.microsoft.com/office/drawing/2014/main" id="{D455F948-9C76-4E7B-80D4-EE868717F543}"/>
              </a:ext>
            </a:extLst>
          </p:cNvPr>
          <p:cNvSpPr>
            <a:spLocks noGrp="1"/>
          </p:cNvSpPr>
          <p:nvPr>
            <p:ph idx="1"/>
          </p:nvPr>
        </p:nvSpPr>
        <p:spPr/>
        <p:txBody>
          <a:bodyPr/>
          <a:lstStyle/>
          <a:p>
            <a:r>
              <a:rPr lang="en-US" dirty="0"/>
              <a:t>Profit &amp; Loss 2018 Highlights</a:t>
            </a:r>
          </a:p>
          <a:p>
            <a:r>
              <a:rPr lang="en-US" dirty="0"/>
              <a:t>2018 Budget was a little under but within reason </a:t>
            </a:r>
          </a:p>
          <a:p>
            <a:pPr lvl="1"/>
            <a:r>
              <a:rPr lang="en-US" dirty="0"/>
              <a:t>(~$5,000 over budget for the year)</a:t>
            </a:r>
          </a:p>
          <a:p>
            <a:pPr lvl="1"/>
            <a:r>
              <a:rPr lang="en-US" dirty="0"/>
              <a:t>Minor changes made to 2019 budget</a:t>
            </a:r>
          </a:p>
          <a:p>
            <a:pPr lvl="2"/>
            <a:r>
              <a:rPr lang="en-US" dirty="0"/>
              <a:t>Made adjustments where budget vs actual varied </a:t>
            </a:r>
          </a:p>
          <a:p>
            <a:pPr marL="914400" lvl="2" indent="0">
              <a:buNone/>
            </a:pPr>
            <a:endParaRPr lang="en-US" dirty="0"/>
          </a:p>
          <a:p>
            <a:pPr lvl="2"/>
            <a:endParaRPr lang="en-US" dirty="0"/>
          </a:p>
        </p:txBody>
      </p:sp>
      <p:pic>
        <p:nvPicPr>
          <p:cNvPr id="4" name="Picture 3">
            <a:extLst>
              <a:ext uri="{FF2B5EF4-FFF2-40B4-BE49-F238E27FC236}">
                <a16:creationId xmlns:a16="http://schemas.microsoft.com/office/drawing/2014/main" id="{F65079FC-E174-4029-BFE3-3C24C821FCD9}"/>
              </a:ext>
            </a:extLst>
          </p:cNvPr>
          <p:cNvPicPr>
            <a:picLocks noChangeAspect="1"/>
          </p:cNvPicPr>
          <p:nvPr/>
        </p:nvPicPr>
        <p:blipFill>
          <a:blip r:embed="rId2"/>
          <a:stretch>
            <a:fillRect/>
          </a:stretch>
        </p:blipFill>
        <p:spPr>
          <a:xfrm>
            <a:off x="2733674" y="4918213"/>
            <a:ext cx="3362325" cy="838200"/>
          </a:xfrm>
          <a:prstGeom prst="rect">
            <a:avLst/>
          </a:prstGeom>
        </p:spPr>
      </p:pic>
    </p:spTree>
    <p:extLst>
      <p:ext uri="{BB962C8B-B14F-4D97-AF65-F5344CB8AC3E}">
        <p14:creationId xmlns:p14="http://schemas.microsoft.com/office/powerpoint/2010/main" val="1871719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10185</TotalTime>
  <Words>330</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Murrayhill Recreation Association</vt:lpstr>
      <vt:lpstr>Welcome</vt:lpstr>
      <vt:lpstr>Roll Call &amp; Certification of Proxies</vt:lpstr>
      <vt:lpstr>Proof of Notice of Meeting</vt:lpstr>
      <vt:lpstr>Approval of 2018 Minutes</vt:lpstr>
      <vt:lpstr>Read-In Motions</vt:lpstr>
      <vt:lpstr>President’s Report</vt:lpstr>
      <vt:lpstr>Treasurer’s Report</vt:lpstr>
      <vt:lpstr>Treasurer’s Report</vt:lpstr>
      <vt:lpstr>Treasurer’s Report</vt:lpstr>
      <vt:lpstr>Election of (2) Directors</vt:lpstr>
      <vt:lpstr>Revenue Ruling 70-604</vt:lpstr>
      <vt:lpstr>Homeowners Open Forum</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Murray Hill Rec Center</dc:title>
  <dc:creator>Kristin Kebbe</dc:creator>
  <cp:lastModifiedBy>Kristin Kebbe</cp:lastModifiedBy>
  <cp:revision>41</cp:revision>
  <dcterms:created xsi:type="dcterms:W3CDTF">2018-03-15T19:23:22Z</dcterms:created>
  <dcterms:modified xsi:type="dcterms:W3CDTF">2019-03-18T20:38:47Z</dcterms:modified>
</cp:coreProperties>
</file>