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5"/>
  </p:notesMasterIdLst>
  <p:sldIdLst>
    <p:sldId id="256" r:id="rId2"/>
    <p:sldId id="266" r:id="rId3"/>
    <p:sldId id="289" r:id="rId4"/>
    <p:sldId id="290" r:id="rId5"/>
    <p:sldId id="291" r:id="rId6"/>
    <p:sldId id="268" r:id="rId7"/>
    <p:sldId id="299" r:id="rId8"/>
    <p:sldId id="301" r:id="rId9"/>
    <p:sldId id="293" r:id="rId10"/>
    <p:sldId id="295" r:id="rId11"/>
    <p:sldId id="257" r:id="rId12"/>
    <p:sldId id="259" r:id="rId13"/>
    <p:sldId id="258" r:id="rId14"/>
    <p:sldId id="262" r:id="rId15"/>
    <p:sldId id="296" r:id="rId16"/>
    <p:sldId id="297" r:id="rId17"/>
    <p:sldId id="286" r:id="rId18"/>
    <p:sldId id="284" r:id="rId19"/>
    <p:sldId id="282" r:id="rId20"/>
    <p:sldId id="283" r:id="rId21"/>
    <p:sldId id="273" r:id="rId22"/>
    <p:sldId id="272"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3777" autoAdjust="0"/>
  </p:normalViewPr>
  <p:slideViewPr>
    <p:cSldViewPr snapToGrid="0">
      <p:cViewPr varScale="1">
        <p:scale>
          <a:sx n="96" d="100"/>
          <a:sy n="96" d="100"/>
        </p:scale>
        <p:origin x="1092" y="312"/>
      </p:cViewPr>
      <p:guideLst>
        <p:guide orient="horz" pos="2160"/>
        <p:guide pos="3840"/>
      </p:guideLst>
    </p:cSldViewPr>
  </p:slideViewPr>
  <p:outlineViewPr>
    <p:cViewPr>
      <p:scale>
        <a:sx n="33" d="100"/>
        <a:sy n="33" d="100"/>
      </p:scale>
      <p:origin x="0" y="-22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Kebbe" userId="409919bee043c470" providerId="LiveId" clId="{FD4169F0-A069-4A65-9006-74404D36DBAF}"/>
    <pc:docChg chg="custSel modSld">
      <pc:chgData name="Kristin Kebbe" userId="409919bee043c470" providerId="LiveId" clId="{FD4169F0-A069-4A65-9006-74404D36DBAF}" dt="2026-03-10T22:34:54.399" v="69" actId="20577"/>
      <pc:docMkLst>
        <pc:docMk/>
      </pc:docMkLst>
      <pc:sldChg chg="modSp mod">
        <pc:chgData name="Kristin Kebbe" userId="409919bee043c470" providerId="LiveId" clId="{FD4169F0-A069-4A65-9006-74404D36DBAF}" dt="2026-03-10T22:33:07.289" v="50" actId="20577"/>
        <pc:sldMkLst>
          <pc:docMk/>
          <pc:sldMk cId="2581415176" sldId="258"/>
        </pc:sldMkLst>
        <pc:spChg chg="mod">
          <ac:chgData name="Kristin Kebbe" userId="409919bee043c470" providerId="LiveId" clId="{FD4169F0-A069-4A65-9006-74404D36DBAF}" dt="2026-03-10T22:33:07.289" v="50" actId="20577"/>
          <ac:spMkLst>
            <pc:docMk/>
            <pc:sldMk cId="2581415176" sldId="258"/>
            <ac:spMk id="3" creationId="{00000000-0000-0000-0000-000000000000}"/>
          </ac:spMkLst>
        </pc:spChg>
      </pc:sldChg>
      <pc:sldChg chg="modSp mod">
        <pc:chgData name="Kristin Kebbe" userId="409919bee043c470" providerId="LiveId" clId="{FD4169F0-A069-4A65-9006-74404D36DBAF}" dt="2026-03-10T22:29:41.634" v="19" actId="20577"/>
        <pc:sldMkLst>
          <pc:docMk/>
          <pc:sldMk cId="582806235" sldId="266"/>
        </pc:sldMkLst>
        <pc:spChg chg="mod">
          <ac:chgData name="Kristin Kebbe" userId="409919bee043c470" providerId="LiveId" clId="{FD4169F0-A069-4A65-9006-74404D36DBAF}" dt="2026-03-10T22:29:41.634" v="19" actId="20577"/>
          <ac:spMkLst>
            <pc:docMk/>
            <pc:sldMk cId="582806235" sldId="266"/>
            <ac:spMk id="3" creationId="{00000000-0000-0000-0000-000000000000}"/>
          </ac:spMkLst>
        </pc:spChg>
      </pc:sldChg>
      <pc:sldChg chg="modSp mod">
        <pc:chgData name="Kristin Kebbe" userId="409919bee043c470" providerId="LiveId" clId="{FD4169F0-A069-4A65-9006-74404D36DBAF}" dt="2026-03-10T22:31:19.282" v="49" actId="20577"/>
        <pc:sldMkLst>
          <pc:docMk/>
          <pc:sldMk cId="742159076" sldId="289"/>
        </pc:sldMkLst>
        <pc:spChg chg="mod">
          <ac:chgData name="Kristin Kebbe" userId="409919bee043c470" providerId="LiveId" clId="{FD4169F0-A069-4A65-9006-74404D36DBAF}" dt="2026-03-10T22:31:19.282" v="49" actId="20577"/>
          <ac:spMkLst>
            <pc:docMk/>
            <pc:sldMk cId="742159076" sldId="289"/>
            <ac:spMk id="3" creationId="{F17998F1-8CEB-DD73-8561-BAB8B7579043}"/>
          </ac:spMkLst>
        </pc:spChg>
      </pc:sldChg>
      <pc:sldChg chg="modSp mod">
        <pc:chgData name="Kristin Kebbe" userId="409919bee043c470" providerId="LiveId" clId="{FD4169F0-A069-4A65-9006-74404D36DBAF}" dt="2026-03-10T22:34:54.399" v="69" actId="20577"/>
        <pc:sldMkLst>
          <pc:docMk/>
          <pc:sldMk cId="617558476" sldId="296"/>
        </pc:sldMkLst>
        <pc:spChg chg="mod">
          <ac:chgData name="Kristin Kebbe" userId="409919bee043c470" providerId="LiveId" clId="{FD4169F0-A069-4A65-9006-74404D36DBAF}" dt="2026-03-10T22:34:54.399" v="69" actId="20577"/>
          <ac:spMkLst>
            <pc:docMk/>
            <pc:sldMk cId="617558476" sldId="296"/>
            <ac:spMk id="3" creationId="{CBA1D0ED-73E8-D604-F15B-13BE345CB0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0838F-CF0A-46FA-ABCC-83B94B33ADF8}" type="datetimeFigureOut">
              <a:rPr lang="en-US"/>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90CA7-D512-4289-B8BB-975D03383F79}" type="slidenum">
              <a:rPr lang="en-US"/>
              <a:t>‹#›</a:t>
            </a:fld>
            <a:endParaRPr lang="en-US" dirty="0"/>
          </a:p>
        </p:txBody>
      </p:sp>
    </p:spTree>
    <p:extLst>
      <p:ext uri="{BB962C8B-B14F-4D97-AF65-F5344CB8AC3E}">
        <p14:creationId xmlns:p14="http://schemas.microsoft.com/office/powerpoint/2010/main" val="8063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1</a:t>
            </a:fld>
            <a:endParaRPr lang="en-US" dirty="0"/>
          </a:p>
        </p:txBody>
      </p:sp>
    </p:spTree>
    <p:extLst>
      <p:ext uri="{BB962C8B-B14F-4D97-AF65-F5344CB8AC3E}">
        <p14:creationId xmlns:p14="http://schemas.microsoft.com/office/powerpoint/2010/main" val="319755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13</a:t>
            </a:fld>
            <a:endParaRPr lang="en-US" dirty="0"/>
          </a:p>
        </p:txBody>
      </p:sp>
    </p:spTree>
    <p:extLst>
      <p:ext uri="{BB962C8B-B14F-4D97-AF65-F5344CB8AC3E}">
        <p14:creationId xmlns:p14="http://schemas.microsoft.com/office/powerpoint/2010/main" val="288920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14</a:t>
            </a:fld>
            <a:endParaRPr lang="en-US" dirty="0"/>
          </a:p>
        </p:txBody>
      </p:sp>
    </p:spTree>
    <p:extLst>
      <p:ext uri="{BB962C8B-B14F-4D97-AF65-F5344CB8AC3E}">
        <p14:creationId xmlns:p14="http://schemas.microsoft.com/office/powerpoint/2010/main" val="130891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18</a:t>
            </a:fld>
            <a:endParaRPr lang="en-US" dirty="0"/>
          </a:p>
        </p:txBody>
      </p:sp>
    </p:spTree>
    <p:extLst>
      <p:ext uri="{BB962C8B-B14F-4D97-AF65-F5344CB8AC3E}">
        <p14:creationId xmlns:p14="http://schemas.microsoft.com/office/powerpoint/2010/main" val="216932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19</a:t>
            </a:fld>
            <a:endParaRPr lang="en-US" dirty="0"/>
          </a:p>
        </p:txBody>
      </p:sp>
    </p:spTree>
    <p:extLst>
      <p:ext uri="{BB962C8B-B14F-4D97-AF65-F5344CB8AC3E}">
        <p14:creationId xmlns:p14="http://schemas.microsoft.com/office/powerpoint/2010/main" val="16549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20</a:t>
            </a:fld>
            <a:endParaRPr lang="en-US" dirty="0"/>
          </a:p>
        </p:txBody>
      </p:sp>
    </p:spTree>
    <p:extLst>
      <p:ext uri="{BB962C8B-B14F-4D97-AF65-F5344CB8AC3E}">
        <p14:creationId xmlns:p14="http://schemas.microsoft.com/office/powerpoint/2010/main" val="130759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21</a:t>
            </a:fld>
            <a:endParaRPr lang="en-US" dirty="0"/>
          </a:p>
        </p:txBody>
      </p:sp>
    </p:spTree>
    <p:extLst>
      <p:ext uri="{BB962C8B-B14F-4D97-AF65-F5344CB8AC3E}">
        <p14:creationId xmlns:p14="http://schemas.microsoft.com/office/powerpoint/2010/main" val="370260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22</a:t>
            </a:fld>
            <a:endParaRPr lang="en-US" dirty="0"/>
          </a:p>
        </p:txBody>
      </p:sp>
    </p:spTree>
    <p:extLst>
      <p:ext uri="{BB962C8B-B14F-4D97-AF65-F5344CB8AC3E}">
        <p14:creationId xmlns:p14="http://schemas.microsoft.com/office/powerpoint/2010/main" val="417504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23</a:t>
            </a:fld>
            <a:endParaRPr lang="en-US" dirty="0"/>
          </a:p>
        </p:txBody>
      </p:sp>
    </p:spTree>
    <p:extLst>
      <p:ext uri="{BB962C8B-B14F-4D97-AF65-F5344CB8AC3E}">
        <p14:creationId xmlns:p14="http://schemas.microsoft.com/office/powerpoint/2010/main" val="235979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2</a:t>
            </a:fld>
            <a:endParaRPr lang="en-US" dirty="0"/>
          </a:p>
        </p:txBody>
      </p:sp>
    </p:spTree>
    <p:extLst>
      <p:ext uri="{BB962C8B-B14F-4D97-AF65-F5344CB8AC3E}">
        <p14:creationId xmlns:p14="http://schemas.microsoft.com/office/powerpoint/2010/main" val="33210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6</a:t>
            </a:fld>
            <a:endParaRPr lang="en-US" dirty="0"/>
          </a:p>
        </p:txBody>
      </p:sp>
    </p:spTree>
    <p:extLst>
      <p:ext uri="{BB962C8B-B14F-4D97-AF65-F5344CB8AC3E}">
        <p14:creationId xmlns:p14="http://schemas.microsoft.com/office/powerpoint/2010/main" val="224236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0021C-BE28-6C47-874A-395175180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6ED52-13FE-075D-B61D-E836E922A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942B4-2A5E-1A22-77E6-8222E58ABF04}"/>
              </a:ext>
            </a:extLst>
          </p:cNvPr>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How do we establish Useful Life and Remaining Useful Life estimates?</a:t>
            </a:r>
          </a:p>
          <a:p>
            <a:r>
              <a:rPr lang="en-US" sz="1200" b="0" i="0" u="none" strike="noStrike" kern="1200" baseline="0" dirty="0">
                <a:solidFill>
                  <a:schemeClr val="tx1"/>
                </a:solidFill>
                <a:latin typeface="+mn-lt"/>
                <a:ea typeface="+mn-ea"/>
                <a:cs typeface="+mn-cs"/>
              </a:rPr>
              <a:t>1) Visual Inspection (observed wear and age)</a:t>
            </a:r>
          </a:p>
          <a:p>
            <a:r>
              <a:rPr lang="en-US" sz="1200" b="0" i="0" u="none" strike="noStrike" kern="1200" baseline="0" dirty="0">
                <a:solidFill>
                  <a:schemeClr val="tx1"/>
                </a:solidFill>
                <a:latin typeface="+mn-lt"/>
                <a:ea typeface="+mn-ea"/>
                <a:cs typeface="+mn-cs"/>
              </a:rPr>
              <a:t>2) Association Reserves database of experience</a:t>
            </a:r>
          </a:p>
          <a:p>
            <a:r>
              <a:rPr lang="en-US" sz="1200" b="0" i="0" u="none" strike="noStrike" kern="1200" baseline="0" dirty="0">
                <a:solidFill>
                  <a:schemeClr val="tx1"/>
                </a:solidFill>
                <a:latin typeface="+mn-lt"/>
                <a:ea typeface="+mn-ea"/>
                <a:cs typeface="+mn-cs"/>
              </a:rPr>
              <a:t>3) Client History (install dates &amp; previous life cycle information)</a:t>
            </a:r>
          </a:p>
          <a:p>
            <a:r>
              <a:rPr lang="en-US" sz="1200" b="0" i="0" u="none" strike="noStrike" kern="1200" baseline="0" dirty="0">
                <a:solidFill>
                  <a:schemeClr val="tx1"/>
                </a:solidFill>
                <a:latin typeface="+mn-lt"/>
                <a:ea typeface="+mn-ea"/>
                <a:cs typeface="+mn-cs"/>
              </a:rPr>
              <a:t>4) Vendor Evaluation and Recommendation</a:t>
            </a:r>
          </a:p>
          <a:p>
            <a:r>
              <a:rPr lang="en-US" sz="1200" b="0" i="1" u="none" strike="noStrike" kern="1200" baseline="0" dirty="0">
                <a:solidFill>
                  <a:schemeClr val="tx1"/>
                </a:solidFill>
                <a:latin typeface="+mn-lt"/>
                <a:ea typeface="+mn-ea"/>
                <a:cs typeface="+mn-cs"/>
              </a:rPr>
              <a:t>How do we establish Current Repair/Replacement Cost Estimates?</a:t>
            </a:r>
          </a:p>
          <a:p>
            <a:r>
              <a:rPr lang="en-US" sz="1200" b="0" i="0" u="none" strike="noStrike" kern="1200" baseline="0" dirty="0">
                <a:solidFill>
                  <a:schemeClr val="tx1"/>
                </a:solidFill>
                <a:latin typeface="+mn-lt"/>
                <a:ea typeface="+mn-ea"/>
                <a:cs typeface="+mn-cs"/>
              </a:rPr>
              <a:t>In this order...</a:t>
            </a:r>
          </a:p>
          <a:p>
            <a:r>
              <a:rPr lang="en-US" sz="1200" b="0" i="0" u="none" strike="noStrike" kern="1200" baseline="0" dirty="0">
                <a:solidFill>
                  <a:schemeClr val="tx1"/>
                </a:solidFill>
                <a:latin typeface="+mn-lt"/>
                <a:ea typeface="+mn-ea"/>
                <a:cs typeface="+mn-cs"/>
              </a:rPr>
              <a:t>1) Actual client cost history, or current proposals</a:t>
            </a:r>
          </a:p>
          <a:p>
            <a:r>
              <a:rPr lang="en-US" sz="1200" b="0" i="0" u="none" strike="noStrike" kern="1200" baseline="0" dirty="0">
                <a:solidFill>
                  <a:schemeClr val="tx1"/>
                </a:solidFill>
                <a:latin typeface="+mn-lt"/>
                <a:ea typeface="+mn-ea"/>
                <a:cs typeface="+mn-cs"/>
              </a:rPr>
              <a:t>2) Comparison to Association Reserves database of work done at</a:t>
            </a:r>
          </a:p>
          <a:p>
            <a:r>
              <a:rPr lang="en-US" sz="1200" b="0" i="0" u="none" strike="noStrike" kern="1200" baseline="0" dirty="0">
                <a:solidFill>
                  <a:schemeClr val="tx1"/>
                </a:solidFill>
                <a:latin typeface="+mn-lt"/>
                <a:ea typeface="+mn-ea"/>
                <a:cs typeface="+mn-cs"/>
              </a:rPr>
              <a:t>similar associations</a:t>
            </a:r>
          </a:p>
          <a:p>
            <a:r>
              <a:rPr lang="en-US" sz="1200" b="0" i="0" u="none" strike="noStrike" kern="1200" baseline="0" dirty="0">
                <a:solidFill>
                  <a:schemeClr val="tx1"/>
                </a:solidFill>
                <a:latin typeface="+mn-lt"/>
                <a:ea typeface="+mn-ea"/>
                <a:cs typeface="+mn-cs"/>
              </a:rPr>
              <a:t>3) Vendor Recommendations</a:t>
            </a:r>
          </a:p>
          <a:p>
            <a:r>
              <a:rPr lang="en-US" sz="1200" b="0" i="0" u="none" strike="noStrike" kern="1200" baseline="0" dirty="0">
                <a:solidFill>
                  <a:schemeClr val="tx1"/>
                </a:solidFill>
                <a:latin typeface="+mn-lt"/>
                <a:ea typeface="+mn-ea"/>
                <a:cs typeface="+mn-cs"/>
              </a:rPr>
              <a:t>4) Reliable National Industry cost estimating guidebooks</a:t>
            </a:r>
          </a:p>
          <a:p>
            <a:r>
              <a:rPr lang="en-US" sz="1200" b="0" i="0" u="none" strike="noStrike" kern="1200" baseline="0" dirty="0">
                <a:solidFill>
                  <a:schemeClr val="tx1"/>
                </a:solidFill>
                <a:latin typeface="+mn-lt"/>
                <a:ea typeface="+mn-ea"/>
                <a:cs typeface="+mn-cs"/>
              </a:rPr>
              <a:t>Association</a:t>
            </a:r>
            <a:endParaRPr lang="en-US" dirty="0"/>
          </a:p>
        </p:txBody>
      </p:sp>
      <p:sp>
        <p:nvSpPr>
          <p:cNvPr id="4" name="Slide Number Placeholder 3">
            <a:extLst>
              <a:ext uri="{FF2B5EF4-FFF2-40B4-BE49-F238E27FC236}">
                <a16:creationId xmlns:a16="http://schemas.microsoft.com/office/drawing/2014/main" id="{E9F97B6D-AD05-EBBD-E24B-AC2F5FD1E67A}"/>
              </a:ext>
            </a:extLst>
          </p:cNvPr>
          <p:cNvSpPr>
            <a:spLocks noGrp="1"/>
          </p:cNvSpPr>
          <p:nvPr>
            <p:ph type="sldNum" sz="quarter" idx="5"/>
          </p:nvPr>
        </p:nvSpPr>
        <p:spPr/>
        <p:txBody>
          <a:bodyPr/>
          <a:lstStyle/>
          <a:p>
            <a:fld id="{56F80EA0-3D14-4EFD-A732-787271D53359}" type="slidenum">
              <a:rPr lang="en-US" smtClean="0"/>
              <a:t>7</a:t>
            </a:fld>
            <a:endParaRPr lang="en-US"/>
          </a:p>
        </p:txBody>
      </p:sp>
    </p:spTree>
    <p:extLst>
      <p:ext uri="{BB962C8B-B14F-4D97-AF65-F5344CB8AC3E}">
        <p14:creationId xmlns:p14="http://schemas.microsoft.com/office/powerpoint/2010/main" val="311586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3322-A703-61E4-81AE-B4C94A1DB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114A4-6837-15E3-40D5-575CC9A81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97827-65EE-391A-25DF-09B13192ECAE}"/>
              </a:ext>
            </a:extLst>
          </p:cNvPr>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How do we establish Useful Life and Remaining Useful Life estimates?</a:t>
            </a:r>
          </a:p>
          <a:p>
            <a:r>
              <a:rPr lang="en-US" sz="1200" b="0" i="0" u="none" strike="noStrike" kern="1200" baseline="0" dirty="0">
                <a:solidFill>
                  <a:schemeClr val="tx1"/>
                </a:solidFill>
                <a:latin typeface="+mn-lt"/>
                <a:ea typeface="+mn-ea"/>
                <a:cs typeface="+mn-cs"/>
              </a:rPr>
              <a:t>1) Visual Inspection (observed wear and age)</a:t>
            </a:r>
          </a:p>
          <a:p>
            <a:r>
              <a:rPr lang="en-US" sz="1200" b="0" i="0" u="none" strike="noStrike" kern="1200" baseline="0" dirty="0">
                <a:solidFill>
                  <a:schemeClr val="tx1"/>
                </a:solidFill>
                <a:latin typeface="+mn-lt"/>
                <a:ea typeface="+mn-ea"/>
                <a:cs typeface="+mn-cs"/>
              </a:rPr>
              <a:t>2) Association Reserves database of experience</a:t>
            </a:r>
          </a:p>
          <a:p>
            <a:r>
              <a:rPr lang="en-US" sz="1200" b="0" i="0" u="none" strike="noStrike" kern="1200" baseline="0" dirty="0">
                <a:solidFill>
                  <a:schemeClr val="tx1"/>
                </a:solidFill>
                <a:latin typeface="+mn-lt"/>
                <a:ea typeface="+mn-ea"/>
                <a:cs typeface="+mn-cs"/>
              </a:rPr>
              <a:t>3) Client History (install dates &amp; previous life cycle information)</a:t>
            </a:r>
          </a:p>
          <a:p>
            <a:r>
              <a:rPr lang="en-US" sz="1200" b="0" i="0" u="none" strike="noStrike" kern="1200" baseline="0" dirty="0">
                <a:solidFill>
                  <a:schemeClr val="tx1"/>
                </a:solidFill>
                <a:latin typeface="+mn-lt"/>
                <a:ea typeface="+mn-ea"/>
                <a:cs typeface="+mn-cs"/>
              </a:rPr>
              <a:t>4) Vendor Evaluation and Recommendation</a:t>
            </a:r>
          </a:p>
          <a:p>
            <a:r>
              <a:rPr lang="en-US" sz="1200" b="0" i="1" u="none" strike="noStrike" kern="1200" baseline="0" dirty="0">
                <a:solidFill>
                  <a:schemeClr val="tx1"/>
                </a:solidFill>
                <a:latin typeface="+mn-lt"/>
                <a:ea typeface="+mn-ea"/>
                <a:cs typeface="+mn-cs"/>
              </a:rPr>
              <a:t>How do we establish Current Repair/Replacement Cost Estimates?</a:t>
            </a:r>
          </a:p>
          <a:p>
            <a:r>
              <a:rPr lang="en-US" sz="1200" b="0" i="0" u="none" strike="noStrike" kern="1200" baseline="0" dirty="0">
                <a:solidFill>
                  <a:schemeClr val="tx1"/>
                </a:solidFill>
                <a:latin typeface="+mn-lt"/>
                <a:ea typeface="+mn-ea"/>
                <a:cs typeface="+mn-cs"/>
              </a:rPr>
              <a:t>In this order...</a:t>
            </a:r>
          </a:p>
          <a:p>
            <a:r>
              <a:rPr lang="en-US" sz="1200" b="0" i="0" u="none" strike="noStrike" kern="1200" baseline="0" dirty="0">
                <a:solidFill>
                  <a:schemeClr val="tx1"/>
                </a:solidFill>
                <a:latin typeface="+mn-lt"/>
                <a:ea typeface="+mn-ea"/>
                <a:cs typeface="+mn-cs"/>
              </a:rPr>
              <a:t>1) Actual client cost history, or current proposals</a:t>
            </a:r>
          </a:p>
          <a:p>
            <a:r>
              <a:rPr lang="en-US" sz="1200" b="0" i="0" u="none" strike="noStrike" kern="1200" baseline="0" dirty="0">
                <a:solidFill>
                  <a:schemeClr val="tx1"/>
                </a:solidFill>
                <a:latin typeface="+mn-lt"/>
                <a:ea typeface="+mn-ea"/>
                <a:cs typeface="+mn-cs"/>
              </a:rPr>
              <a:t>2) Comparison to Association Reserves database of work done at</a:t>
            </a:r>
          </a:p>
          <a:p>
            <a:r>
              <a:rPr lang="en-US" sz="1200" b="0" i="0" u="none" strike="noStrike" kern="1200" baseline="0" dirty="0">
                <a:solidFill>
                  <a:schemeClr val="tx1"/>
                </a:solidFill>
                <a:latin typeface="+mn-lt"/>
                <a:ea typeface="+mn-ea"/>
                <a:cs typeface="+mn-cs"/>
              </a:rPr>
              <a:t>similar associations</a:t>
            </a:r>
          </a:p>
          <a:p>
            <a:r>
              <a:rPr lang="en-US" sz="1200" b="0" i="0" u="none" strike="noStrike" kern="1200" baseline="0" dirty="0">
                <a:solidFill>
                  <a:schemeClr val="tx1"/>
                </a:solidFill>
                <a:latin typeface="+mn-lt"/>
                <a:ea typeface="+mn-ea"/>
                <a:cs typeface="+mn-cs"/>
              </a:rPr>
              <a:t>3) Vendor Recommendations</a:t>
            </a:r>
          </a:p>
          <a:p>
            <a:r>
              <a:rPr lang="en-US" sz="1200" b="0" i="0" u="none" strike="noStrike" kern="1200" baseline="0" dirty="0">
                <a:solidFill>
                  <a:schemeClr val="tx1"/>
                </a:solidFill>
                <a:latin typeface="+mn-lt"/>
                <a:ea typeface="+mn-ea"/>
                <a:cs typeface="+mn-cs"/>
              </a:rPr>
              <a:t>4) Reliable National Industry cost estimating guidebooks</a:t>
            </a:r>
          </a:p>
          <a:p>
            <a:r>
              <a:rPr lang="en-US" sz="1200" b="0" i="0" u="none" strike="noStrike" kern="1200" baseline="0" dirty="0">
                <a:solidFill>
                  <a:schemeClr val="tx1"/>
                </a:solidFill>
                <a:latin typeface="+mn-lt"/>
                <a:ea typeface="+mn-ea"/>
                <a:cs typeface="+mn-cs"/>
              </a:rPr>
              <a:t>Association</a:t>
            </a:r>
            <a:endParaRPr lang="en-US" dirty="0"/>
          </a:p>
        </p:txBody>
      </p:sp>
      <p:sp>
        <p:nvSpPr>
          <p:cNvPr id="4" name="Slide Number Placeholder 3">
            <a:extLst>
              <a:ext uri="{FF2B5EF4-FFF2-40B4-BE49-F238E27FC236}">
                <a16:creationId xmlns:a16="http://schemas.microsoft.com/office/drawing/2014/main" id="{F3975F36-0EB6-D3DD-894B-EB1996F81C74}"/>
              </a:ext>
            </a:extLst>
          </p:cNvPr>
          <p:cNvSpPr>
            <a:spLocks noGrp="1"/>
          </p:cNvSpPr>
          <p:nvPr>
            <p:ph type="sldNum" sz="quarter" idx="5"/>
          </p:nvPr>
        </p:nvSpPr>
        <p:spPr/>
        <p:txBody>
          <a:bodyPr/>
          <a:lstStyle/>
          <a:p>
            <a:fld id="{56F80EA0-3D14-4EFD-A732-787271D53359}" type="slidenum">
              <a:rPr lang="en-US" smtClean="0"/>
              <a:t>8</a:t>
            </a:fld>
            <a:endParaRPr lang="en-US"/>
          </a:p>
        </p:txBody>
      </p:sp>
    </p:spTree>
    <p:extLst>
      <p:ext uri="{BB962C8B-B14F-4D97-AF65-F5344CB8AC3E}">
        <p14:creationId xmlns:p14="http://schemas.microsoft.com/office/powerpoint/2010/main" val="284016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How do we establish Useful Life and Remaining Useful Life estimates?</a:t>
            </a:r>
          </a:p>
          <a:p>
            <a:r>
              <a:rPr lang="en-US" sz="1200" b="0" i="0" u="none" strike="noStrike" kern="1200" baseline="0" dirty="0">
                <a:solidFill>
                  <a:schemeClr val="tx1"/>
                </a:solidFill>
                <a:latin typeface="+mn-lt"/>
                <a:ea typeface="+mn-ea"/>
                <a:cs typeface="+mn-cs"/>
              </a:rPr>
              <a:t>1) Visual Inspection (observed wear and age)</a:t>
            </a:r>
          </a:p>
          <a:p>
            <a:r>
              <a:rPr lang="en-US" sz="1200" b="0" i="0" u="none" strike="noStrike" kern="1200" baseline="0" dirty="0">
                <a:solidFill>
                  <a:schemeClr val="tx1"/>
                </a:solidFill>
                <a:latin typeface="+mn-lt"/>
                <a:ea typeface="+mn-ea"/>
                <a:cs typeface="+mn-cs"/>
              </a:rPr>
              <a:t>2) Association Reserves database of experience</a:t>
            </a:r>
          </a:p>
          <a:p>
            <a:r>
              <a:rPr lang="en-US" sz="1200" b="0" i="0" u="none" strike="noStrike" kern="1200" baseline="0" dirty="0">
                <a:solidFill>
                  <a:schemeClr val="tx1"/>
                </a:solidFill>
                <a:latin typeface="+mn-lt"/>
                <a:ea typeface="+mn-ea"/>
                <a:cs typeface="+mn-cs"/>
              </a:rPr>
              <a:t>3) Client History (install dates &amp; previous life cycle information)</a:t>
            </a:r>
          </a:p>
          <a:p>
            <a:r>
              <a:rPr lang="en-US" sz="1200" b="0" i="0" u="none" strike="noStrike" kern="1200" baseline="0" dirty="0">
                <a:solidFill>
                  <a:schemeClr val="tx1"/>
                </a:solidFill>
                <a:latin typeface="+mn-lt"/>
                <a:ea typeface="+mn-ea"/>
                <a:cs typeface="+mn-cs"/>
              </a:rPr>
              <a:t>4) Vendor Evaluation and Recommendation</a:t>
            </a:r>
          </a:p>
          <a:p>
            <a:r>
              <a:rPr lang="en-US" sz="1200" b="0" i="1" u="none" strike="noStrike" kern="1200" baseline="0" dirty="0">
                <a:solidFill>
                  <a:schemeClr val="tx1"/>
                </a:solidFill>
                <a:latin typeface="+mn-lt"/>
                <a:ea typeface="+mn-ea"/>
                <a:cs typeface="+mn-cs"/>
              </a:rPr>
              <a:t>How do we establish Current Repair/Replacement Cost Estimates?</a:t>
            </a:r>
          </a:p>
          <a:p>
            <a:r>
              <a:rPr lang="en-US" sz="1200" b="0" i="0" u="none" strike="noStrike" kern="1200" baseline="0" dirty="0">
                <a:solidFill>
                  <a:schemeClr val="tx1"/>
                </a:solidFill>
                <a:latin typeface="+mn-lt"/>
                <a:ea typeface="+mn-ea"/>
                <a:cs typeface="+mn-cs"/>
              </a:rPr>
              <a:t>In this order...</a:t>
            </a:r>
          </a:p>
          <a:p>
            <a:r>
              <a:rPr lang="en-US" sz="1200" b="0" i="0" u="none" strike="noStrike" kern="1200" baseline="0" dirty="0">
                <a:solidFill>
                  <a:schemeClr val="tx1"/>
                </a:solidFill>
                <a:latin typeface="+mn-lt"/>
                <a:ea typeface="+mn-ea"/>
                <a:cs typeface="+mn-cs"/>
              </a:rPr>
              <a:t>1) Actual client cost history, or current proposals</a:t>
            </a:r>
          </a:p>
          <a:p>
            <a:r>
              <a:rPr lang="en-US" sz="1200" b="0" i="0" u="none" strike="noStrike" kern="1200" baseline="0" dirty="0">
                <a:solidFill>
                  <a:schemeClr val="tx1"/>
                </a:solidFill>
                <a:latin typeface="+mn-lt"/>
                <a:ea typeface="+mn-ea"/>
                <a:cs typeface="+mn-cs"/>
              </a:rPr>
              <a:t>2) Comparison to Association Reserves database of work done at</a:t>
            </a:r>
          </a:p>
          <a:p>
            <a:r>
              <a:rPr lang="en-US" sz="1200" b="0" i="0" u="none" strike="noStrike" kern="1200" baseline="0" dirty="0">
                <a:solidFill>
                  <a:schemeClr val="tx1"/>
                </a:solidFill>
                <a:latin typeface="+mn-lt"/>
                <a:ea typeface="+mn-ea"/>
                <a:cs typeface="+mn-cs"/>
              </a:rPr>
              <a:t>similar associations</a:t>
            </a:r>
          </a:p>
          <a:p>
            <a:r>
              <a:rPr lang="en-US" sz="1200" b="0" i="0" u="none" strike="noStrike" kern="1200" baseline="0" dirty="0">
                <a:solidFill>
                  <a:schemeClr val="tx1"/>
                </a:solidFill>
                <a:latin typeface="+mn-lt"/>
                <a:ea typeface="+mn-ea"/>
                <a:cs typeface="+mn-cs"/>
              </a:rPr>
              <a:t>3) Vendor Recommendations</a:t>
            </a:r>
          </a:p>
          <a:p>
            <a:r>
              <a:rPr lang="en-US" sz="1200" b="0" i="0" u="none" strike="noStrike" kern="1200" baseline="0" dirty="0">
                <a:solidFill>
                  <a:schemeClr val="tx1"/>
                </a:solidFill>
                <a:latin typeface="+mn-lt"/>
                <a:ea typeface="+mn-ea"/>
                <a:cs typeface="+mn-cs"/>
              </a:rPr>
              <a:t>4) Reliable National Industry cost estimating guidebooks</a:t>
            </a:r>
          </a:p>
          <a:p>
            <a:r>
              <a:rPr lang="en-US" sz="1200" b="0" i="0" u="none" strike="noStrike" kern="1200" baseline="0" dirty="0">
                <a:solidFill>
                  <a:schemeClr val="tx1"/>
                </a:solidFill>
                <a:latin typeface="+mn-lt"/>
                <a:ea typeface="+mn-ea"/>
                <a:cs typeface="+mn-cs"/>
              </a:rPr>
              <a:t>Association</a:t>
            </a:r>
            <a:endParaRPr lang="en-US" dirty="0"/>
          </a:p>
        </p:txBody>
      </p:sp>
      <p:sp>
        <p:nvSpPr>
          <p:cNvPr id="4" name="Slide Number Placeholder 3"/>
          <p:cNvSpPr>
            <a:spLocks noGrp="1"/>
          </p:cNvSpPr>
          <p:nvPr>
            <p:ph type="sldNum" sz="quarter" idx="5"/>
          </p:nvPr>
        </p:nvSpPr>
        <p:spPr/>
        <p:txBody>
          <a:bodyPr/>
          <a:lstStyle/>
          <a:p>
            <a:fld id="{56F80EA0-3D14-4EFD-A732-787271D53359}" type="slidenum">
              <a:rPr lang="en-US" smtClean="0"/>
              <a:t>9</a:t>
            </a:fld>
            <a:endParaRPr lang="en-US"/>
          </a:p>
        </p:txBody>
      </p:sp>
    </p:spTree>
    <p:extLst>
      <p:ext uri="{BB962C8B-B14F-4D97-AF65-F5344CB8AC3E}">
        <p14:creationId xmlns:p14="http://schemas.microsoft.com/office/powerpoint/2010/main" val="121114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90CA7-D512-4289-B8BB-975D03383F79}" type="slidenum">
              <a:rPr lang="en-US" smtClean="0"/>
              <a:t>10</a:t>
            </a:fld>
            <a:endParaRPr lang="en-US" dirty="0"/>
          </a:p>
        </p:txBody>
      </p:sp>
    </p:spTree>
    <p:extLst>
      <p:ext uri="{BB962C8B-B14F-4D97-AF65-F5344CB8AC3E}">
        <p14:creationId xmlns:p14="http://schemas.microsoft.com/office/powerpoint/2010/main" val="112428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11</a:t>
            </a:fld>
            <a:endParaRPr lang="en-US" dirty="0"/>
          </a:p>
        </p:txBody>
      </p:sp>
    </p:spTree>
    <p:extLst>
      <p:ext uri="{BB962C8B-B14F-4D97-AF65-F5344CB8AC3E}">
        <p14:creationId xmlns:p14="http://schemas.microsoft.com/office/powerpoint/2010/main" val="126430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90CA7-D512-4289-B8BB-975D03383F79}" type="slidenum">
              <a:rPr lang="en-US"/>
              <a:t>12</a:t>
            </a:fld>
            <a:endParaRPr lang="en-US" dirty="0"/>
          </a:p>
        </p:txBody>
      </p:sp>
    </p:spTree>
    <p:extLst>
      <p:ext uri="{BB962C8B-B14F-4D97-AF65-F5344CB8AC3E}">
        <p14:creationId xmlns:p14="http://schemas.microsoft.com/office/powerpoint/2010/main" val="3375773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85444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39123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427806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789F6-E8EE-4B46-A67F-062CF5F5E34B}"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016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2561950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154192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89248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2413305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428403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041A-F84C-D429-6CF5-80A56510B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F2F4E-2303-D040-78D6-615508783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8376D-407D-79E7-8083-BE9F03B6F288}"/>
              </a:ext>
            </a:extLst>
          </p:cNvPr>
          <p:cNvSpPr>
            <a:spLocks noGrp="1"/>
          </p:cNvSpPr>
          <p:nvPr>
            <p:ph type="dt" sz="half" idx="10"/>
          </p:nvPr>
        </p:nvSpPr>
        <p:spPr/>
        <p:txBody>
          <a:bodyPr/>
          <a:lstStyle/>
          <a:p>
            <a:fld id="{77E5F1CF-AB2C-4042-9C9E-8B57C0D1899B}" type="datetimeFigureOut">
              <a:rPr lang="en-US" smtClean="0"/>
              <a:t>3/10/2026</a:t>
            </a:fld>
            <a:endParaRPr lang="en-US"/>
          </a:p>
        </p:txBody>
      </p:sp>
      <p:sp>
        <p:nvSpPr>
          <p:cNvPr id="5" name="Footer Placeholder 4">
            <a:extLst>
              <a:ext uri="{FF2B5EF4-FFF2-40B4-BE49-F238E27FC236}">
                <a16:creationId xmlns:a16="http://schemas.microsoft.com/office/drawing/2014/main" id="{8ABED0EE-234A-12D3-46EB-7D642672A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30F04-52B2-19A7-97C8-F242F50AA994}"/>
              </a:ext>
            </a:extLst>
          </p:cNvPr>
          <p:cNvSpPr>
            <a:spLocks noGrp="1"/>
          </p:cNvSpPr>
          <p:nvPr>
            <p:ph type="sldNum" sz="quarter" idx="12"/>
          </p:nvPr>
        </p:nvSpPr>
        <p:spPr/>
        <p:txBody>
          <a:bodyPr/>
          <a:lstStyle/>
          <a:p>
            <a:fld id="{8485E810-CE44-4AC5-BB78-996CCB810130}" type="slidenum">
              <a:rPr lang="en-US" smtClean="0"/>
              <a:t>‹#›</a:t>
            </a:fld>
            <a:endParaRPr lang="en-US"/>
          </a:p>
        </p:txBody>
      </p:sp>
    </p:spTree>
    <p:extLst>
      <p:ext uri="{BB962C8B-B14F-4D97-AF65-F5344CB8AC3E}">
        <p14:creationId xmlns:p14="http://schemas.microsoft.com/office/powerpoint/2010/main" val="419504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144011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350728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155907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80454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74881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51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21268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1E4257-3BB8-4AEE-83A3-9EB3321922FA}"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2789F6-E8EE-4B46-A67F-062CF5F5E34B}" type="slidenum">
              <a:rPr lang="en-US" smtClean="0"/>
              <a:t>‹#›</a:t>
            </a:fld>
            <a:endParaRPr lang="en-US" dirty="0"/>
          </a:p>
        </p:txBody>
      </p:sp>
    </p:spTree>
    <p:extLst>
      <p:ext uri="{BB962C8B-B14F-4D97-AF65-F5344CB8AC3E}">
        <p14:creationId xmlns:p14="http://schemas.microsoft.com/office/powerpoint/2010/main" val="91877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81E4257-3BB8-4AEE-83A3-9EB3321922FA}" type="datetimeFigureOut">
              <a:rPr lang="en-US" smtClean="0"/>
              <a:t>3/10/2026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B2789F6-E8EE-4B46-A67F-062CF5F5E34B}" type="slidenum">
              <a:rPr lang="en-US" smtClean="0"/>
              <a:t>‹#›</a:t>
            </a:fld>
            <a:endParaRPr lang="en-US" dirty="0"/>
          </a:p>
        </p:txBody>
      </p:sp>
    </p:spTree>
    <p:extLst>
      <p:ext uri="{BB962C8B-B14F-4D97-AF65-F5344CB8AC3E}">
        <p14:creationId xmlns:p14="http://schemas.microsoft.com/office/powerpoint/2010/main" val="122985571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am@murrayhillrec.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2922" y="2919837"/>
            <a:ext cx="8689976" cy="992153"/>
          </a:xfrm>
        </p:spPr>
        <p:txBody>
          <a:bodyPr/>
          <a:lstStyle/>
          <a:p>
            <a:r>
              <a:rPr lang="en-US" dirty="0"/>
              <a:t>MRA Annual Meeting 2026</a:t>
            </a:r>
          </a:p>
        </p:txBody>
      </p:sp>
      <p:sp>
        <p:nvSpPr>
          <p:cNvPr id="3" name="Subtitle 2"/>
          <p:cNvSpPr>
            <a:spLocks noGrp="1"/>
          </p:cNvSpPr>
          <p:nvPr>
            <p:ph type="subTitle" idx="1"/>
          </p:nvPr>
        </p:nvSpPr>
        <p:spPr>
          <a:xfrm>
            <a:off x="1762922" y="3974891"/>
            <a:ext cx="8689976" cy="1371599"/>
          </a:xfrm>
        </p:spPr>
        <p:txBody>
          <a:bodyPr/>
          <a:lstStyle/>
          <a:p>
            <a:r>
              <a:rPr lang="en-US" dirty="0"/>
              <a:t>March 10, 2026</a:t>
            </a:r>
          </a:p>
        </p:txBody>
      </p:sp>
      <p:pic>
        <p:nvPicPr>
          <p:cNvPr id="1026" name="Picture 2">
            <a:extLst>
              <a:ext uri="{FF2B5EF4-FFF2-40B4-BE49-F238E27FC236}">
                <a16:creationId xmlns:a16="http://schemas.microsoft.com/office/drawing/2014/main" id="{D9A2178A-5301-8DB0-CFD8-334847421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38" r="599" b="12845"/>
          <a:stretch>
            <a:fillRect/>
          </a:stretch>
        </p:blipFill>
        <p:spPr bwMode="auto">
          <a:xfrm>
            <a:off x="2934984" y="0"/>
            <a:ext cx="6322031" cy="303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9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D3C5DA-46D3-DCC5-0D82-67A6F91EDD20}"/>
              </a:ext>
            </a:extLst>
          </p:cNvPr>
          <p:cNvPicPr>
            <a:picLocks noChangeAspect="1"/>
          </p:cNvPicPr>
          <p:nvPr/>
        </p:nvPicPr>
        <p:blipFill>
          <a:blip r:embed="rId3"/>
          <a:stretch>
            <a:fillRect/>
          </a:stretch>
        </p:blipFill>
        <p:spPr>
          <a:xfrm>
            <a:off x="10406062" y="6264673"/>
            <a:ext cx="1785938" cy="575072"/>
          </a:xfrm>
          <a:prstGeom prst="rect">
            <a:avLst/>
          </a:prstGeom>
        </p:spPr>
      </p:pic>
      <p:sp>
        <p:nvSpPr>
          <p:cNvPr id="4" name="Title 3">
            <a:extLst>
              <a:ext uri="{FF2B5EF4-FFF2-40B4-BE49-F238E27FC236}">
                <a16:creationId xmlns:a16="http://schemas.microsoft.com/office/drawing/2014/main" id="{D241FE78-09C5-68C1-2E02-2E8633B7136B}"/>
              </a:ext>
            </a:extLst>
          </p:cNvPr>
          <p:cNvSpPr>
            <a:spLocks noGrp="1"/>
          </p:cNvSpPr>
          <p:nvPr>
            <p:ph type="title"/>
          </p:nvPr>
        </p:nvSpPr>
        <p:spPr>
          <a:xfrm>
            <a:off x="838200" y="18255"/>
            <a:ext cx="10515600" cy="1325563"/>
          </a:xfrm>
        </p:spPr>
        <p:txBody>
          <a:bodyPr/>
          <a:lstStyle/>
          <a:p>
            <a:r>
              <a:rPr lang="en-US" dirty="0"/>
              <a:t>2026 MRA Reserve Study</a:t>
            </a:r>
          </a:p>
        </p:txBody>
      </p:sp>
      <p:sp>
        <p:nvSpPr>
          <p:cNvPr id="5" name="Content Placeholder 4">
            <a:extLst>
              <a:ext uri="{FF2B5EF4-FFF2-40B4-BE49-F238E27FC236}">
                <a16:creationId xmlns:a16="http://schemas.microsoft.com/office/drawing/2014/main" id="{48BF852D-BF06-604D-8006-51C7C320B1B7}"/>
              </a:ext>
            </a:extLst>
          </p:cNvPr>
          <p:cNvSpPr>
            <a:spLocks noGrp="1"/>
          </p:cNvSpPr>
          <p:nvPr>
            <p:ph idx="1"/>
          </p:nvPr>
        </p:nvSpPr>
        <p:spPr>
          <a:xfrm>
            <a:off x="688458" y="953463"/>
            <a:ext cx="10815084" cy="5598746"/>
          </a:xfrm>
        </p:spPr>
        <p:txBody>
          <a:bodyPr>
            <a:normAutofit fontScale="85000" lnSpcReduction="10000"/>
          </a:bodyPr>
          <a:lstStyle/>
          <a:p>
            <a:pPr marL="457200" indent="-457200">
              <a:buAutoNum type="arabicParenR"/>
            </a:pPr>
            <a:r>
              <a:rPr lang="en-US" sz="2400" dirty="0"/>
              <a:t>MRA Component List:</a:t>
            </a:r>
          </a:p>
          <a:p>
            <a:pPr lvl="1"/>
            <a:r>
              <a:rPr lang="en-US" sz="2000" dirty="0"/>
              <a:t>List all components under the ownership of the association</a:t>
            </a:r>
          </a:p>
          <a:p>
            <a:pPr lvl="1"/>
            <a:r>
              <a:rPr lang="en-US" sz="2000" dirty="0"/>
              <a:t>The current annual deterioration of our reserve components is $195,854</a:t>
            </a:r>
          </a:p>
          <a:p>
            <a:pPr lvl="1"/>
            <a:r>
              <a:rPr lang="en-US" sz="2000" dirty="0"/>
              <a:t>The reserve study recommended 2026 expenses out of reserves of $300,000. </a:t>
            </a:r>
          </a:p>
          <a:p>
            <a:pPr lvl="2"/>
            <a:r>
              <a:rPr lang="en-US" sz="1600" dirty="0"/>
              <a:t>The MRA reviewed those recommendations and approved about $200,000 for 2026 budget</a:t>
            </a:r>
          </a:p>
          <a:p>
            <a:pPr marL="0" indent="0">
              <a:buNone/>
            </a:pPr>
            <a:r>
              <a:rPr lang="en-US" sz="2400" dirty="0"/>
              <a:t>2) MRA Reserve Fund Strength:</a:t>
            </a:r>
          </a:p>
          <a:p>
            <a:pPr lvl="1"/>
            <a:r>
              <a:rPr lang="en-US" sz="2000" dirty="0"/>
              <a:t>MRA Reserve Fund goal: 					 		  $1,000,000</a:t>
            </a:r>
          </a:p>
          <a:p>
            <a:pPr lvl="1"/>
            <a:r>
              <a:rPr lang="en-US" sz="2000" dirty="0"/>
              <a:t>Actual MRA Reserve Fund at time of Reserve Study:				~$   171,000</a:t>
            </a:r>
          </a:p>
          <a:p>
            <a:pPr lvl="1"/>
            <a:r>
              <a:rPr lang="en-US" sz="2000" dirty="0">
                <a:solidFill>
                  <a:prstClr val="black"/>
                </a:solidFill>
                <a:latin typeface="Calibri" panose="020F0502020204030204"/>
              </a:rPr>
              <a:t>At current levels the MRA Reserve Fund is considered “Weak” for cashflow problems.</a:t>
            </a:r>
          </a:p>
          <a:p>
            <a:pPr lvl="1"/>
            <a:r>
              <a:rPr lang="en-US" sz="2000" dirty="0">
                <a:solidFill>
                  <a:prstClr val="black"/>
                </a:solidFill>
                <a:latin typeface="Calibri" panose="020F0502020204030204"/>
              </a:rPr>
              <a:t>MRA was able to transfer an additional ~$200,000 from 2025 budget into Reserves!</a:t>
            </a:r>
          </a:p>
          <a:p>
            <a:pPr marL="0" indent="0">
              <a:buNone/>
            </a:pPr>
            <a:r>
              <a:rPr lang="en-US" sz="2400" dirty="0"/>
              <a:t>3) MRA Reserve Funding Plan:</a:t>
            </a:r>
          </a:p>
          <a:p>
            <a:pPr lvl="1"/>
            <a:r>
              <a:rPr lang="en-US" sz="2000" dirty="0"/>
              <a:t>“The objective of your multi-year Funding Plan is to fund your Reserves to a level where you will enjoy a low risk of such Reserve cash flow problems” (&gt;70% funded)</a:t>
            </a:r>
          </a:p>
          <a:p>
            <a:pPr lvl="1"/>
            <a:r>
              <a:rPr lang="en-US" sz="2000" dirty="0"/>
              <a:t>Based on 2025 transfer, approved 2026 MRA budget, and the approved additional ¼% assessment on property sales, MRA is targeting to reach Low-Risk status over the next 5 years!</a:t>
            </a:r>
          </a:p>
        </p:txBody>
      </p:sp>
      <p:sp>
        <p:nvSpPr>
          <p:cNvPr id="8" name="TextBox 7">
            <a:extLst>
              <a:ext uri="{FF2B5EF4-FFF2-40B4-BE49-F238E27FC236}">
                <a16:creationId xmlns:a16="http://schemas.microsoft.com/office/drawing/2014/main" id="{CF4495F8-22A2-43BA-D436-6A80132EF42E}"/>
              </a:ext>
            </a:extLst>
          </p:cNvPr>
          <p:cNvSpPr txBox="1"/>
          <p:nvPr/>
        </p:nvSpPr>
        <p:spPr>
          <a:xfrm>
            <a:off x="7139911" y="6367543"/>
            <a:ext cx="3349250" cy="369332"/>
          </a:xfrm>
          <a:prstGeom prst="rect">
            <a:avLst/>
          </a:prstGeom>
          <a:noFill/>
        </p:spPr>
        <p:txBody>
          <a:bodyPr wrap="none" rtlCol="0">
            <a:spAutoFit/>
          </a:bodyPr>
          <a:lstStyle/>
          <a:p>
            <a:r>
              <a:rPr lang="en-US" dirty="0"/>
              <a:t>2026 Reserve Study prepared by:</a:t>
            </a:r>
          </a:p>
        </p:txBody>
      </p:sp>
    </p:spTree>
    <p:extLst>
      <p:ext uri="{BB962C8B-B14F-4D97-AF65-F5344CB8AC3E}">
        <p14:creationId xmlns:p14="http://schemas.microsoft.com/office/powerpoint/2010/main" val="158630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52526"/>
            <a:ext cx="10364451" cy="801384"/>
          </a:xfrm>
        </p:spPr>
        <p:txBody>
          <a:bodyPr/>
          <a:lstStyle/>
          <a:p>
            <a:r>
              <a:rPr lang="en-US" dirty="0"/>
              <a:t>Operating and Reserve Funds</a:t>
            </a:r>
          </a:p>
        </p:txBody>
      </p:sp>
      <p:sp>
        <p:nvSpPr>
          <p:cNvPr id="3" name="Content Placeholder 2"/>
          <p:cNvSpPr>
            <a:spLocks noGrp="1"/>
          </p:cNvSpPr>
          <p:nvPr>
            <p:ph sz="quarter" idx="13"/>
          </p:nvPr>
        </p:nvSpPr>
        <p:spPr>
          <a:xfrm>
            <a:off x="611064" y="1096666"/>
            <a:ext cx="10969869" cy="5718651"/>
          </a:xfrm>
        </p:spPr>
        <p:txBody>
          <a:bodyPr>
            <a:normAutofit lnSpcReduction="10000"/>
          </a:bodyPr>
          <a:lstStyle/>
          <a:p>
            <a:r>
              <a:rPr lang="en-US" dirty="0"/>
              <a:t>Two types of funds within MRA</a:t>
            </a:r>
          </a:p>
          <a:p>
            <a:pPr lvl="1"/>
            <a:r>
              <a:rPr lang="en-US" dirty="0"/>
              <a:t>Day-to-day operations are taken care of by the </a:t>
            </a:r>
            <a:r>
              <a:rPr lang="en-US" b="1" dirty="0"/>
              <a:t>Operating Fund</a:t>
            </a:r>
          </a:p>
          <a:p>
            <a:pPr lvl="1"/>
            <a:r>
              <a:rPr lang="en-US" dirty="0"/>
              <a:t>Major or long-term projects are handled by the </a:t>
            </a:r>
            <a:r>
              <a:rPr lang="en-US" b="1" dirty="0"/>
              <a:t>Reserve Fund</a:t>
            </a:r>
          </a:p>
          <a:p>
            <a:r>
              <a:rPr lang="en-US" dirty="0"/>
              <a:t>Separate Bank Accounts</a:t>
            </a:r>
          </a:p>
          <a:p>
            <a:pPr lvl="1"/>
            <a:r>
              <a:rPr lang="en-US" dirty="0">
                <a:latin typeface="Tw Cen MT" charset="0"/>
              </a:rPr>
              <a:t>An Operating account maintained at Bank of America</a:t>
            </a:r>
          </a:p>
          <a:p>
            <a:pPr lvl="2"/>
            <a:r>
              <a:rPr lang="en-US" dirty="0">
                <a:latin typeface="Tw Cen MT" charset="0"/>
              </a:rPr>
              <a:t>The </a:t>
            </a:r>
            <a:r>
              <a:rPr lang="en-US" dirty="0" err="1">
                <a:latin typeface="Tw Cen MT" charset="0"/>
              </a:rPr>
              <a:t>mra</a:t>
            </a:r>
            <a:r>
              <a:rPr lang="en-US" dirty="0">
                <a:latin typeface="Tw Cen MT" charset="0"/>
              </a:rPr>
              <a:t> holds separate payroll, operating and savings accounts here</a:t>
            </a:r>
          </a:p>
          <a:p>
            <a:pPr lvl="1"/>
            <a:r>
              <a:rPr lang="en-US" dirty="0">
                <a:latin typeface="Tw Cen MT" charset="0"/>
              </a:rPr>
              <a:t>A Reserve Account maintained at OnPoint Credit Union</a:t>
            </a:r>
          </a:p>
          <a:p>
            <a:pPr lvl="1"/>
            <a:endParaRPr lang="en-US" dirty="0">
              <a:latin typeface="Tw Cen MT" charset="0"/>
            </a:endParaRPr>
          </a:p>
          <a:p>
            <a:pPr marL="0" indent="0">
              <a:buNone/>
            </a:pPr>
            <a:r>
              <a:rPr lang="en-US" dirty="0"/>
              <a:t>Accounting and bookkeeping</a:t>
            </a:r>
          </a:p>
          <a:p>
            <a:r>
              <a:rPr lang="en-US" sz="1800" dirty="0">
                <a:latin typeface="Tw Cen MT" charset="0"/>
              </a:rPr>
              <a:t>The </a:t>
            </a:r>
            <a:r>
              <a:rPr lang="en-US" sz="1800" dirty="0" err="1">
                <a:latin typeface="Tw Cen MT" charset="0"/>
              </a:rPr>
              <a:t>mra</a:t>
            </a:r>
            <a:r>
              <a:rPr lang="en-US" sz="1800" dirty="0">
                <a:latin typeface="Tw Cen MT" charset="0"/>
              </a:rPr>
              <a:t> contracts with an independent accountant</a:t>
            </a:r>
          </a:p>
          <a:p>
            <a:pPr lvl="1"/>
            <a:r>
              <a:rPr lang="en-US" sz="1600" dirty="0">
                <a:latin typeface="Tw Cen MT" charset="0"/>
              </a:rPr>
              <a:t>The accountant reconciles the accounts,</a:t>
            </a:r>
            <a:r>
              <a:rPr lang="en-US" sz="1600" dirty="0"/>
              <a:t> Maintains accurate, up-to-date records of transactions</a:t>
            </a:r>
          </a:p>
          <a:p>
            <a:pPr lvl="1"/>
            <a:r>
              <a:rPr lang="en-US" sz="1600" dirty="0">
                <a:latin typeface="Tw Cen MT" charset="0"/>
              </a:rPr>
              <a:t>The accountant has full access to quick books records and read only access to bank records</a:t>
            </a:r>
          </a:p>
          <a:p>
            <a:r>
              <a:rPr lang="en-US" sz="1800" dirty="0">
                <a:latin typeface="Tw Cen MT" charset="0"/>
              </a:rPr>
              <a:t>The board maintains a treasurer who audits, advises and works with the manager</a:t>
            </a:r>
          </a:p>
          <a:p>
            <a:pPr lvl="1"/>
            <a:r>
              <a:rPr lang="en-US" sz="1600" dirty="0">
                <a:latin typeface="Tw Cen MT" charset="0"/>
              </a:rPr>
              <a:t>The treasurer runs monthly reports and presents to the board at monthly meetings</a:t>
            </a:r>
          </a:p>
          <a:p>
            <a:pPr lvl="1"/>
            <a:endParaRPr lang="en-US" dirty="0"/>
          </a:p>
        </p:txBody>
      </p:sp>
    </p:spTree>
    <p:extLst>
      <p:ext uri="{BB962C8B-B14F-4D97-AF65-F5344CB8AC3E}">
        <p14:creationId xmlns:p14="http://schemas.microsoft.com/office/powerpoint/2010/main" val="39695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11037"/>
            <a:ext cx="10364451" cy="755764"/>
          </a:xfrm>
        </p:spPr>
        <p:txBody>
          <a:bodyPr/>
          <a:lstStyle/>
          <a:p>
            <a:r>
              <a:rPr lang="en-US" dirty="0"/>
              <a:t>Reserve Fund</a:t>
            </a:r>
          </a:p>
        </p:txBody>
      </p:sp>
      <p:sp>
        <p:nvSpPr>
          <p:cNvPr id="3" name="Content Placeholder 2"/>
          <p:cNvSpPr>
            <a:spLocks noGrp="1"/>
          </p:cNvSpPr>
          <p:nvPr>
            <p:ph sz="quarter" idx="13"/>
          </p:nvPr>
        </p:nvSpPr>
        <p:spPr>
          <a:xfrm>
            <a:off x="809633" y="1066801"/>
            <a:ext cx="10572734" cy="4804880"/>
          </a:xfrm>
        </p:spPr>
        <p:txBody>
          <a:bodyPr>
            <a:normAutofit fontScale="85000" lnSpcReduction="20000"/>
          </a:bodyPr>
          <a:lstStyle/>
          <a:p>
            <a:pPr marL="0" indent="0">
              <a:buNone/>
            </a:pPr>
            <a:r>
              <a:rPr lang="en-US" dirty="0"/>
              <a:t>This fund is used for larger scale projects</a:t>
            </a:r>
          </a:p>
          <a:p>
            <a:pPr lvl="1"/>
            <a:r>
              <a:rPr lang="en-US" dirty="0"/>
              <a:t>Replacement and repair plus unpredictable items over Reserve Threshold*</a:t>
            </a:r>
          </a:p>
          <a:p>
            <a:pPr lvl="1"/>
            <a:r>
              <a:rPr lang="en-US" dirty="0"/>
              <a:t>Strict criteria for use based on:</a:t>
            </a:r>
          </a:p>
          <a:p>
            <a:pPr lvl="2"/>
            <a:r>
              <a:rPr lang="en-US" dirty="0"/>
              <a:t>Community bylaws</a:t>
            </a:r>
          </a:p>
          <a:p>
            <a:pPr lvl="2"/>
            <a:r>
              <a:rPr lang="en-US" dirty="0"/>
              <a:t>State regulations</a:t>
            </a:r>
          </a:p>
          <a:p>
            <a:pPr lvl="2"/>
            <a:r>
              <a:rPr lang="en-US" dirty="0"/>
              <a:t>Decisions of the Board</a:t>
            </a:r>
          </a:p>
          <a:p>
            <a:pPr lvl="1"/>
            <a:r>
              <a:rPr lang="en-US" dirty="0"/>
              <a:t>used to pay for expenditures that Don't occur on an annual basis or Fall under special exemptions</a:t>
            </a:r>
          </a:p>
          <a:p>
            <a:r>
              <a:rPr lang="en-US" dirty="0"/>
              <a:t>Some examples of reserve fund use are:</a:t>
            </a:r>
          </a:p>
          <a:p>
            <a:pPr lvl="1"/>
            <a:r>
              <a:rPr lang="en-US" dirty="0"/>
              <a:t>Roof replacement on common area buildings</a:t>
            </a:r>
          </a:p>
          <a:p>
            <a:pPr lvl="1"/>
            <a:r>
              <a:rPr lang="en-US" dirty="0"/>
              <a:t>Pump/CHEM room project at the pool</a:t>
            </a:r>
          </a:p>
          <a:p>
            <a:pPr lvl="1"/>
            <a:r>
              <a:rPr lang="en-US" dirty="0"/>
              <a:t>New playground equipment</a:t>
            </a:r>
          </a:p>
          <a:p>
            <a:pPr lvl="1"/>
            <a:r>
              <a:rPr lang="en-US" dirty="0"/>
              <a:t>Replacing fencing in MRA controlled areas</a:t>
            </a:r>
          </a:p>
          <a:p>
            <a:pPr lvl="1"/>
            <a:r>
              <a:rPr lang="en-US" dirty="0"/>
              <a:t>Painting of MRA owned buildings, such as the Hometown Center</a:t>
            </a:r>
          </a:p>
          <a:p>
            <a:pPr lvl="1"/>
            <a:r>
              <a:rPr lang="en-US" dirty="0"/>
              <a:t>Major projects, INCLUDING POOL RESURFACING</a:t>
            </a:r>
          </a:p>
          <a:p>
            <a:pPr lvl="1"/>
            <a:r>
              <a:rPr lang="en-US" dirty="0"/>
              <a:t>Construction and major renovation such as PARKING LOT projects</a:t>
            </a:r>
          </a:p>
        </p:txBody>
      </p:sp>
      <p:sp>
        <p:nvSpPr>
          <p:cNvPr id="4" name="TextBox 3"/>
          <p:cNvSpPr txBox="1"/>
          <p:nvPr/>
        </p:nvSpPr>
        <p:spPr>
          <a:xfrm>
            <a:off x="1759363" y="5687015"/>
            <a:ext cx="8673272" cy="369332"/>
          </a:xfrm>
          <a:prstGeom prst="rect">
            <a:avLst/>
          </a:prstGeom>
          <a:noFill/>
        </p:spPr>
        <p:txBody>
          <a:bodyPr wrap="none" rtlCol="0">
            <a:spAutoFit/>
          </a:bodyPr>
          <a:lstStyle/>
          <a:p>
            <a:r>
              <a:rPr lang="en-US" dirty="0"/>
              <a:t>*Reserve Threshold is currently $500. It is a value set by the board and subject to change.</a:t>
            </a:r>
          </a:p>
        </p:txBody>
      </p:sp>
    </p:spTree>
    <p:extLst>
      <p:ext uri="{BB962C8B-B14F-4D97-AF65-F5344CB8AC3E}">
        <p14:creationId xmlns:p14="http://schemas.microsoft.com/office/powerpoint/2010/main" val="85816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92201"/>
            <a:ext cx="10364451" cy="827683"/>
          </a:xfrm>
        </p:spPr>
        <p:txBody>
          <a:bodyPr/>
          <a:lstStyle/>
          <a:p>
            <a:r>
              <a:rPr lang="en-US" dirty="0"/>
              <a:t>Operating Fund</a:t>
            </a:r>
          </a:p>
        </p:txBody>
      </p:sp>
      <p:sp>
        <p:nvSpPr>
          <p:cNvPr id="3" name="Content Placeholder 2"/>
          <p:cNvSpPr>
            <a:spLocks noGrp="1"/>
          </p:cNvSpPr>
          <p:nvPr>
            <p:ph sz="quarter" idx="13"/>
          </p:nvPr>
        </p:nvSpPr>
        <p:spPr>
          <a:xfrm>
            <a:off x="770562" y="1119883"/>
            <a:ext cx="10695398" cy="5075433"/>
          </a:xfrm>
        </p:spPr>
        <p:txBody>
          <a:bodyPr>
            <a:normAutofit fontScale="92500" lnSpcReduction="20000"/>
          </a:bodyPr>
          <a:lstStyle/>
          <a:p>
            <a:pPr marL="0" indent="0">
              <a:buNone/>
            </a:pPr>
            <a:r>
              <a:rPr lang="en-US" dirty="0"/>
              <a:t>This fund is used to pay for the services that help carry out the everyday functions of the MRA. These include, but are not limited to:</a:t>
            </a:r>
          </a:p>
          <a:p>
            <a:pPr lvl="1"/>
            <a:r>
              <a:rPr lang="en-US" dirty="0"/>
              <a:t>Contracted services</a:t>
            </a:r>
          </a:p>
          <a:p>
            <a:pPr lvl="2"/>
            <a:r>
              <a:rPr lang="en-US" dirty="0"/>
              <a:t>Landscape maintenance/insect treatment</a:t>
            </a:r>
          </a:p>
          <a:p>
            <a:pPr lvl="2"/>
            <a:r>
              <a:rPr lang="en-US" dirty="0"/>
              <a:t>General maintenance of common areas &lt; Reserve Threshold</a:t>
            </a:r>
          </a:p>
          <a:p>
            <a:pPr lvl="3"/>
            <a:r>
              <a:rPr lang="en-US" dirty="0"/>
              <a:t>Gate, fence, pool, lighting, and plumbing repairs</a:t>
            </a:r>
          </a:p>
          <a:p>
            <a:pPr lvl="2"/>
            <a:r>
              <a:rPr lang="en-US" dirty="0"/>
              <a:t>General Pool maintenance</a:t>
            </a:r>
          </a:p>
          <a:p>
            <a:pPr lvl="2"/>
            <a:r>
              <a:rPr lang="en-US" dirty="0"/>
              <a:t>Accounting + Legal</a:t>
            </a:r>
          </a:p>
          <a:p>
            <a:pPr lvl="1"/>
            <a:r>
              <a:rPr lang="en-US" dirty="0"/>
              <a:t>Property management of Hometown Center</a:t>
            </a:r>
          </a:p>
          <a:p>
            <a:pPr lvl="1"/>
            <a:r>
              <a:rPr lang="en-US" dirty="0"/>
              <a:t>Insurance and taxes</a:t>
            </a:r>
          </a:p>
          <a:p>
            <a:pPr lvl="1"/>
            <a:r>
              <a:rPr lang="en-US" dirty="0"/>
              <a:t>Utility expenses</a:t>
            </a:r>
          </a:p>
          <a:p>
            <a:pPr lvl="2"/>
            <a:r>
              <a:rPr lang="en-US" dirty="0"/>
              <a:t>Gas, electric, garbage and water </a:t>
            </a:r>
          </a:p>
          <a:p>
            <a:pPr lvl="2"/>
            <a:r>
              <a:rPr lang="en-US" dirty="0"/>
              <a:t>Internet/phones (costs shared with MOA)</a:t>
            </a:r>
          </a:p>
          <a:p>
            <a:pPr lvl="1"/>
            <a:r>
              <a:rPr lang="en-US" dirty="0"/>
              <a:t>Office expenses</a:t>
            </a:r>
          </a:p>
          <a:p>
            <a:pPr lvl="2"/>
            <a:r>
              <a:rPr lang="en-US" dirty="0"/>
              <a:t>Postage, office supplies</a:t>
            </a:r>
          </a:p>
          <a:p>
            <a:pPr lvl="1"/>
            <a:r>
              <a:rPr lang="en-US" dirty="0"/>
              <a:t>Staff Salaries (director of operations, lifeguards, pool monitors)</a:t>
            </a:r>
          </a:p>
        </p:txBody>
      </p:sp>
      <p:sp>
        <p:nvSpPr>
          <p:cNvPr id="6" name="TextBox 5"/>
          <p:cNvSpPr txBox="1"/>
          <p:nvPr/>
        </p:nvSpPr>
        <p:spPr>
          <a:xfrm>
            <a:off x="1781625" y="6010650"/>
            <a:ext cx="8673272" cy="369332"/>
          </a:xfrm>
          <a:prstGeom prst="rect">
            <a:avLst/>
          </a:prstGeom>
          <a:noFill/>
        </p:spPr>
        <p:txBody>
          <a:bodyPr wrap="none" rtlCol="0">
            <a:spAutoFit/>
          </a:bodyPr>
          <a:lstStyle/>
          <a:p>
            <a:r>
              <a:rPr lang="en-US" dirty="0"/>
              <a:t>*Reserve Threshold is currently $500. It is a value set by the board and subject to change.</a:t>
            </a:r>
          </a:p>
        </p:txBody>
      </p:sp>
    </p:spTree>
    <p:extLst>
      <p:ext uri="{BB962C8B-B14F-4D97-AF65-F5344CB8AC3E}">
        <p14:creationId xmlns:p14="http://schemas.microsoft.com/office/powerpoint/2010/main" val="258141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51389"/>
            <a:ext cx="10364451" cy="799317"/>
          </a:xfrm>
        </p:spPr>
        <p:txBody>
          <a:bodyPr/>
          <a:lstStyle/>
          <a:p>
            <a:r>
              <a:rPr lang="en-US" dirty="0"/>
              <a:t>Dues &amp; Special Assessment </a:t>
            </a:r>
          </a:p>
        </p:txBody>
      </p:sp>
      <p:sp>
        <p:nvSpPr>
          <p:cNvPr id="3" name="Content Placeholder 2"/>
          <p:cNvSpPr>
            <a:spLocks noGrp="1"/>
          </p:cNvSpPr>
          <p:nvPr>
            <p:ph sz="quarter" idx="13"/>
          </p:nvPr>
        </p:nvSpPr>
        <p:spPr>
          <a:xfrm>
            <a:off x="747987" y="1150706"/>
            <a:ext cx="10696024" cy="3102795"/>
          </a:xfrm>
        </p:spPr>
        <p:txBody>
          <a:bodyPr>
            <a:normAutofit/>
          </a:bodyPr>
          <a:lstStyle/>
          <a:p>
            <a:r>
              <a:rPr lang="en-US" sz="1800" dirty="0"/>
              <a:t>Special assessment is determined by the board with our outside reserve study company</a:t>
            </a:r>
          </a:p>
          <a:p>
            <a:pPr lvl="1"/>
            <a:r>
              <a:rPr lang="en-US" sz="1600" dirty="0"/>
              <a:t>Ensures there will be enough funds to repair/replace capital items when they wear out</a:t>
            </a:r>
          </a:p>
          <a:p>
            <a:pPr lvl="1"/>
            <a:r>
              <a:rPr lang="en-US" sz="1600" dirty="0"/>
              <a:t>The reserve study looks out 30 years and ensures the Reserve Fund never gets too low</a:t>
            </a:r>
          </a:p>
          <a:p>
            <a:r>
              <a:rPr lang="en-US" sz="1800" dirty="0"/>
              <a:t>The 2025 special assessment was $ 650.00 yearly</a:t>
            </a:r>
          </a:p>
          <a:p>
            <a:r>
              <a:rPr lang="en-US" sz="1800" dirty="0"/>
              <a:t>the 2026 special assessment was lowered to $303.76 BILLED BIANNUALLY = $607.52 yearly</a:t>
            </a:r>
          </a:p>
          <a:p>
            <a:r>
              <a:rPr lang="en-US" sz="1800" dirty="0"/>
              <a:t>The 2025 dues were $242.25 billed biannually = $484.50 yearly</a:t>
            </a:r>
          </a:p>
          <a:p>
            <a:r>
              <a:rPr lang="en-US" sz="1800" dirty="0"/>
              <a:t>The 2026 dues were raised per the bylaws by 4% to $250.24 billed biannually= $500.48 YEARLY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BB96736-F1E5-43AA-BBF3-DEB62CA95A30}"/>
              </a:ext>
            </a:extLst>
          </p:cNvPr>
          <p:cNvSpPr txBox="1"/>
          <p:nvPr/>
        </p:nvSpPr>
        <p:spPr>
          <a:xfrm>
            <a:off x="1743666" y="4428162"/>
            <a:ext cx="8704666" cy="1463286"/>
          </a:xfrm>
          <a:prstGeom prst="rect">
            <a:avLst/>
          </a:prstGeom>
          <a:noFill/>
        </p:spPr>
        <p:txBody>
          <a:bodyPr wrap="square">
            <a:spAutoFit/>
          </a:bodyPr>
          <a:lstStyle/>
          <a:p>
            <a:pPr marL="457200" lvl="1" algn="ctr">
              <a:lnSpc>
                <a:spcPct val="107000"/>
              </a:lnSpc>
              <a:spcBef>
                <a:spcPts val="0"/>
              </a:spcBef>
              <a:spcAft>
                <a:spcPts val="800"/>
              </a:spcAft>
            </a:pPr>
            <a:r>
              <a:rPr lang="en-US" sz="2400" b="1" dirty="0">
                <a:effectLst/>
                <a:latin typeface="Tw Cen MT" panose="020B0602020104020603" pitchFamily="34" charset="0"/>
                <a:ea typeface="Calibri" panose="020F0502020204030204" pitchFamily="34" charset="0"/>
                <a:cs typeface="Times New Roman" panose="02020603050405020304" pitchFamily="18" charset="0"/>
              </a:rPr>
              <a:t>THE DUES AND ASSESSMENT FOR 2026 WILL BE AS FOLLOWS: </a:t>
            </a:r>
          </a:p>
          <a:p>
            <a:pPr marL="457200" lvl="1" algn="ctr">
              <a:lnSpc>
                <a:spcPct val="107000"/>
              </a:lnSpc>
              <a:spcBef>
                <a:spcPts val="0"/>
              </a:spcBef>
              <a:spcAft>
                <a:spcPts val="8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$554.00 due no later than April 30</a:t>
            </a:r>
            <a:r>
              <a:rPr lang="en-US" sz="2400" baseline="30000" dirty="0">
                <a:effectLst/>
                <a:latin typeface="Tw Cen MT" panose="020B0602020104020603" pitchFamily="34" charset="0"/>
                <a:ea typeface="Calibri" panose="020F0502020204030204" pitchFamily="34" charset="0"/>
                <a:cs typeface="Times New Roman" panose="02020603050405020304" pitchFamily="18" charset="0"/>
              </a:rPr>
              <a:t>th</a:t>
            </a:r>
            <a:r>
              <a:rPr lang="en-US" sz="2400" dirty="0">
                <a:effectLst/>
                <a:latin typeface="Tw Cen MT" panose="020B0602020104020603" pitchFamily="34" charset="0"/>
                <a:ea typeface="Calibri" panose="020F0502020204030204" pitchFamily="34" charset="0"/>
                <a:cs typeface="Times New Roman" panose="02020603050405020304" pitchFamily="18" charset="0"/>
              </a:rPr>
              <a:t>, 2026  </a:t>
            </a:r>
          </a:p>
          <a:p>
            <a:pPr marL="457200" lvl="1" algn="ctr">
              <a:lnSpc>
                <a:spcPct val="107000"/>
              </a:lnSpc>
              <a:spcBef>
                <a:spcPts val="0"/>
              </a:spcBef>
              <a:spcAft>
                <a:spcPts val="8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$554.00 due no later than October 31</a:t>
            </a:r>
            <a:r>
              <a:rPr lang="en-US" sz="2400" baseline="30000" dirty="0">
                <a:latin typeface="Tw Cen MT" panose="020B0602020104020603" pitchFamily="34" charset="0"/>
                <a:ea typeface="Calibri" panose="020F0502020204030204" pitchFamily="34" charset="0"/>
                <a:cs typeface="Times New Roman" panose="02020603050405020304" pitchFamily="18" charset="0"/>
              </a:rPr>
              <a:t>st</a:t>
            </a:r>
            <a:r>
              <a:rPr lang="en-US" sz="2400" dirty="0">
                <a:effectLst/>
                <a:latin typeface="Tw Cen MT" panose="020B0602020104020603" pitchFamily="34" charset="0"/>
                <a:ea typeface="Calibri" panose="020F0502020204030204" pitchFamily="34" charset="0"/>
                <a:cs typeface="Times New Roman" panose="02020603050405020304" pitchFamily="18" charset="0"/>
              </a:rPr>
              <a:t>, 2026  </a:t>
            </a:r>
          </a:p>
        </p:txBody>
      </p:sp>
    </p:spTree>
    <p:extLst>
      <p:ext uri="{BB962C8B-B14F-4D97-AF65-F5344CB8AC3E}">
        <p14:creationId xmlns:p14="http://schemas.microsoft.com/office/powerpoint/2010/main" val="381268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1A38-B1A5-420D-E8B2-411DECD01DFB}"/>
              </a:ext>
            </a:extLst>
          </p:cNvPr>
          <p:cNvSpPr>
            <a:spLocks noGrp="1"/>
          </p:cNvSpPr>
          <p:nvPr>
            <p:ph type="title"/>
          </p:nvPr>
        </p:nvSpPr>
        <p:spPr>
          <a:xfrm>
            <a:off x="913775" y="618517"/>
            <a:ext cx="10364451" cy="706849"/>
          </a:xfrm>
        </p:spPr>
        <p:txBody>
          <a:bodyPr/>
          <a:lstStyle/>
          <a:p>
            <a:r>
              <a:rPr lang="en-US" dirty="0"/>
              <a:t>Title transfer fee &amp; capital buy in</a:t>
            </a:r>
          </a:p>
        </p:txBody>
      </p:sp>
      <p:sp>
        <p:nvSpPr>
          <p:cNvPr id="3" name="Content Placeholder 2">
            <a:extLst>
              <a:ext uri="{FF2B5EF4-FFF2-40B4-BE49-F238E27FC236}">
                <a16:creationId xmlns:a16="http://schemas.microsoft.com/office/drawing/2014/main" id="{CBA1D0ED-73E8-D604-F15B-13BE345CB009}"/>
              </a:ext>
            </a:extLst>
          </p:cNvPr>
          <p:cNvSpPr>
            <a:spLocks noGrp="1"/>
          </p:cNvSpPr>
          <p:nvPr>
            <p:ph sz="quarter" idx="13"/>
          </p:nvPr>
        </p:nvSpPr>
        <p:spPr>
          <a:xfrm>
            <a:off x="914399" y="1361887"/>
            <a:ext cx="10363826" cy="4877596"/>
          </a:xfrm>
        </p:spPr>
        <p:txBody>
          <a:bodyPr>
            <a:normAutofit/>
          </a:bodyPr>
          <a:lstStyle/>
          <a:p>
            <a:r>
              <a:rPr lang="en-US" dirty="0"/>
              <a:t>The board voted unanimously to implement an additional fee during the January 2026 bod meeting. The fee was read into the minutes by way of the 2026 budget approval.</a:t>
            </a:r>
          </a:p>
          <a:p>
            <a:r>
              <a:rPr lang="en-US" dirty="0"/>
              <a:t>The existing administration fee of $1500 will remain and be deposited into the MRA operations account at Bank of America.</a:t>
            </a:r>
          </a:p>
          <a:p>
            <a:r>
              <a:rPr lang="en-US" dirty="0"/>
              <a:t>for any home that is under contract on or after April 1</a:t>
            </a:r>
            <a:r>
              <a:rPr lang="en-US" baseline="30000" dirty="0"/>
              <a:t>st</a:t>
            </a:r>
            <a:r>
              <a:rPr lang="en-US" dirty="0"/>
              <a:t>, 2026, An additional quarter of a percent of the sale price of the home will be assessed to the buyer at the time of closing. </a:t>
            </a:r>
          </a:p>
          <a:p>
            <a:pPr lvl="1"/>
            <a:r>
              <a:rPr lang="en-US" dirty="0"/>
              <a:t>This capital buy in fee will be deposited into the MRA reserve money market account at On Point Credit Union.</a:t>
            </a:r>
          </a:p>
          <a:p>
            <a:r>
              <a:rPr lang="en-US" dirty="0"/>
              <a:t>The reserve account will be used for </a:t>
            </a:r>
            <a:r>
              <a:rPr lang="en-US"/>
              <a:t>both current &amp; future </a:t>
            </a:r>
            <a:r>
              <a:rPr lang="en-US" dirty="0"/>
              <a:t>capital expenditures.</a:t>
            </a:r>
          </a:p>
          <a:p>
            <a:pPr marL="0" indent="0">
              <a:buNone/>
            </a:pPr>
            <a:endParaRPr lang="en-US" dirty="0"/>
          </a:p>
        </p:txBody>
      </p:sp>
    </p:spTree>
    <p:extLst>
      <p:ext uri="{BB962C8B-B14F-4D97-AF65-F5344CB8AC3E}">
        <p14:creationId xmlns:p14="http://schemas.microsoft.com/office/powerpoint/2010/main" val="61755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6490-36B2-9F9C-877D-ADEB34787373}"/>
              </a:ext>
            </a:extLst>
          </p:cNvPr>
          <p:cNvSpPr>
            <a:spLocks noGrp="1"/>
          </p:cNvSpPr>
          <p:nvPr>
            <p:ph type="title"/>
          </p:nvPr>
        </p:nvSpPr>
        <p:spPr>
          <a:xfrm>
            <a:off x="913775" y="618517"/>
            <a:ext cx="10364451" cy="696575"/>
          </a:xfrm>
        </p:spPr>
        <p:txBody>
          <a:bodyPr/>
          <a:lstStyle/>
          <a:p>
            <a:r>
              <a:rPr lang="en-US" dirty="0"/>
              <a:t>Recent Capital reserve projects</a:t>
            </a:r>
          </a:p>
        </p:txBody>
      </p:sp>
      <p:sp>
        <p:nvSpPr>
          <p:cNvPr id="3" name="Content Placeholder 2">
            <a:extLst>
              <a:ext uri="{FF2B5EF4-FFF2-40B4-BE49-F238E27FC236}">
                <a16:creationId xmlns:a16="http://schemas.microsoft.com/office/drawing/2014/main" id="{ACC45FD4-309A-E5C4-3B39-C4C5C37523C5}"/>
              </a:ext>
            </a:extLst>
          </p:cNvPr>
          <p:cNvSpPr>
            <a:spLocks noGrp="1"/>
          </p:cNvSpPr>
          <p:nvPr>
            <p:ph sz="quarter" idx="13"/>
          </p:nvPr>
        </p:nvSpPr>
        <p:spPr>
          <a:xfrm>
            <a:off x="491134" y="1315092"/>
            <a:ext cx="11209731" cy="4568574"/>
          </a:xfrm>
        </p:spPr>
        <p:txBody>
          <a:bodyPr>
            <a:normAutofit fontScale="92500" lnSpcReduction="20000"/>
          </a:bodyPr>
          <a:lstStyle/>
          <a:p>
            <a:r>
              <a:rPr lang="en-US" b="1" dirty="0"/>
              <a:t>Tennis and pickleball court repair and restriping</a:t>
            </a:r>
          </a:p>
          <a:p>
            <a:pPr lvl="1"/>
            <a:r>
              <a:rPr lang="en-US" dirty="0"/>
              <a:t>The courts now have additional pickleball lines and cracks were repaired</a:t>
            </a:r>
          </a:p>
          <a:p>
            <a:r>
              <a:rPr lang="en-US" b="1" dirty="0"/>
              <a:t>Chemical and pump room upgrades</a:t>
            </a:r>
          </a:p>
          <a:p>
            <a:pPr lvl="1"/>
            <a:r>
              <a:rPr lang="en-US" dirty="0"/>
              <a:t>Due to changes in the Oregon health authority regulations, upgrades were required to stay compliant involving the chemical and pump systems. The new systems will provide long term cost savings and stabilize the pool chemistry resulting in fewer unplanned closures.</a:t>
            </a:r>
          </a:p>
          <a:p>
            <a:r>
              <a:rPr lang="en-US" b="1" dirty="0"/>
              <a:t>HTC bathroom floor replacement</a:t>
            </a:r>
          </a:p>
          <a:p>
            <a:pPr lvl="1"/>
            <a:r>
              <a:rPr lang="en-US" dirty="0"/>
              <a:t>The slate tile floors were deteriorating and posed a safety hazard. They have been replaced with an epoxy coating.</a:t>
            </a:r>
          </a:p>
          <a:p>
            <a:r>
              <a:rPr lang="en-US" b="1" dirty="0"/>
              <a:t>HTC bathroom refresh</a:t>
            </a:r>
          </a:p>
          <a:p>
            <a:pPr lvl="1"/>
            <a:r>
              <a:rPr lang="en-US" dirty="0"/>
              <a:t>The stall partitions were removed and powder coated. They look new and will be easier to clean.</a:t>
            </a:r>
          </a:p>
          <a:p>
            <a:r>
              <a:rPr lang="en-US" b="1" dirty="0"/>
              <a:t>Replacement of outdoor benches</a:t>
            </a:r>
          </a:p>
          <a:p>
            <a:pPr lvl="1"/>
            <a:r>
              <a:rPr lang="en-US" dirty="0"/>
              <a:t>Benches around the sport courts had dry rot. the bench slats were replaced.</a:t>
            </a:r>
          </a:p>
          <a:p>
            <a:endParaRPr lang="en-US" dirty="0"/>
          </a:p>
        </p:txBody>
      </p:sp>
    </p:spTree>
    <p:extLst>
      <p:ext uri="{BB962C8B-B14F-4D97-AF65-F5344CB8AC3E}">
        <p14:creationId xmlns:p14="http://schemas.microsoft.com/office/powerpoint/2010/main" val="241832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F148-B186-CF6B-88C7-0E1EEA5B1660}"/>
              </a:ext>
            </a:extLst>
          </p:cNvPr>
          <p:cNvSpPr>
            <a:spLocks noGrp="1"/>
          </p:cNvSpPr>
          <p:nvPr>
            <p:ph type="title"/>
          </p:nvPr>
        </p:nvSpPr>
        <p:spPr>
          <a:xfrm>
            <a:off x="913775" y="618518"/>
            <a:ext cx="10364451" cy="614382"/>
          </a:xfrm>
        </p:spPr>
        <p:txBody>
          <a:bodyPr/>
          <a:lstStyle/>
          <a:p>
            <a:r>
              <a:rPr lang="en-US" dirty="0"/>
              <a:t>Capital reserve projects 2026</a:t>
            </a:r>
          </a:p>
        </p:txBody>
      </p:sp>
      <p:sp>
        <p:nvSpPr>
          <p:cNvPr id="3" name="Content Placeholder 2">
            <a:extLst>
              <a:ext uri="{FF2B5EF4-FFF2-40B4-BE49-F238E27FC236}">
                <a16:creationId xmlns:a16="http://schemas.microsoft.com/office/drawing/2014/main" id="{41116570-8CAB-A932-AC1A-2C7AB38EEE03}"/>
              </a:ext>
            </a:extLst>
          </p:cNvPr>
          <p:cNvSpPr>
            <a:spLocks noGrp="1"/>
          </p:cNvSpPr>
          <p:nvPr>
            <p:ph sz="quarter" idx="13"/>
          </p:nvPr>
        </p:nvSpPr>
        <p:spPr>
          <a:xfrm>
            <a:off x="424352" y="1232900"/>
            <a:ext cx="11343295" cy="5188448"/>
          </a:xfrm>
        </p:spPr>
        <p:txBody>
          <a:bodyPr>
            <a:normAutofit/>
          </a:bodyPr>
          <a:lstStyle/>
          <a:p>
            <a:pPr marL="0" indent="0">
              <a:buNone/>
            </a:pPr>
            <a:r>
              <a:rPr lang="en-US" sz="2200" b="1" dirty="0"/>
              <a:t>projects that are currently planned for the remainder of 2026 and 2027</a:t>
            </a:r>
          </a:p>
          <a:p>
            <a:r>
              <a:rPr lang="en-US" sz="1600" dirty="0"/>
              <a:t>Replacement of </a:t>
            </a:r>
            <a:r>
              <a:rPr lang="en-US" sz="1600" dirty="0" err="1"/>
              <a:t>htc</a:t>
            </a:r>
            <a:r>
              <a:rPr lang="en-US" sz="1600" dirty="0"/>
              <a:t> chimney caps that are leaking and have rust/erosion</a:t>
            </a:r>
          </a:p>
          <a:p>
            <a:r>
              <a:rPr lang="en-US" sz="1600" dirty="0"/>
              <a:t>Repair of </a:t>
            </a:r>
            <a:r>
              <a:rPr lang="en-US" sz="1600" dirty="0" err="1"/>
              <a:t>Htc</a:t>
            </a:r>
            <a:r>
              <a:rPr lang="en-US" sz="1600" dirty="0"/>
              <a:t> siding, windowsill &amp; soffit with fresh paint</a:t>
            </a:r>
          </a:p>
          <a:p>
            <a:r>
              <a:rPr lang="en-US" sz="1600" dirty="0"/>
              <a:t>Replacement and restriping of Parking lot asphalt</a:t>
            </a:r>
          </a:p>
          <a:p>
            <a:r>
              <a:rPr lang="en-US" sz="1600" dirty="0"/>
              <a:t>Aerate and top dressing of field</a:t>
            </a:r>
          </a:p>
          <a:p>
            <a:r>
              <a:rPr lang="en-US" sz="1600" dirty="0"/>
              <a:t>Upgrades to electrical system in pool chemical and pump rooms</a:t>
            </a:r>
          </a:p>
          <a:p>
            <a:r>
              <a:rPr lang="en-US" sz="1600" dirty="0"/>
              <a:t>Replacement of lighting in office building to led</a:t>
            </a:r>
          </a:p>
          <a:p>
            <a:r>
              <a:rPr lang="en-US" sz="1600" dirty="0"/>
              <a:t>Repair of sidewalk lifts around the </a:t>
            </a:r>
            <a:r>
              <a:rPr lang="en-US" sz="1600" dirty="0" err="1"/>
              <a:t>mra</a:t>
            </a:r>
            <a:r>
              <a:rPr lang="en-US" sz="1600" dirty="0"/>
              <a:t> property</a:t>
            </a:r>
          </a:p>
          <a:p>
            <a:r>
              <a:rPr lang="en-US" sz="1600" dirty="0"/>
              <a:t>Replenishment of bark and playground chips</a:t>
            </a:r>
          </a:p>
          <a:p>
            <a:r>
              <a:rPr lang="en-US" sz="1600" dirty="0"/>
              <a:t>Removal of dead or dying trees</a:t>
            </a:r>
          </a:p>
          <a:p>
            <a:pPr lvl="1"/>
            <a:r>
              <a:rPr lang="en-US" sz="1400" dirty="0"/>
              <a:t>Replacement of trees and vegetation on </a:t>
            </a:r>
            <a:r>
              <a:rPr lang="en-US" sz="1400" dirty="0" err="1"/>
              <a:t>mra</a:t>
            </a:r>
            <a:r>
              <a:rPr lang="en-US" sz="1400" dirty="0"/>
              <a:t> property as needed</a:t>
            </a:r>
          </a:p>
          <a:p>
            <a:pPr marL="1371600" lvl="3" indent="0">
              <a:buNone/>
            </a:pPr>
            <a:endParaRPr lang="en-US" dirty="0"/>
          </a:p>
          <a:p>
            <a:pPr lvl="2"/>
            <a:endParaRPr lang="en-US" dirty="0"/>
          </a:p>
          <a:p>
            <a:pPr lvl="2"/>
            <a:endParaRPr lang="en-US" dirty="0"/>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314182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644" y="-791618"/>
            <a:ext cx="10351752" cy="2736819"/>
          </a:xfrm>
        </p:spPr>
        <p:txBody>
          <a:bodyPr/>
          <a:lstStyle/>
          <a:p>
            <a:r>
              <a:rPr lang="en-US" dirty="0"/>
              <a:t>activities and programming</a:t>
            </a:r>
          </a:p>
        </p:txBody>
      </p:sp>
      <p:sp>
        <p:nvSpPr>
          <p:cNvPr id="3" name="Text Placeholder 2"/>
          <p:cNvSpPr>
            <a:spLocks noGrp="1"/>
          </p:cNvSpPr>
          <p:nvPr>
            <p:ph type="body" idx="1"/>
          </p:nvPr>
        </p:nvSpPr>
        <p:spPr>
          <a:xfrm>
            <a:off x="808038" y="2435225"/>
            <a:ext cx="10350500" cy="3531181"/>
          </a:xfrm>
        </p:spPr>
        <p:txBody>
          <a:bodyPr vert="horz" lIns="91440" tIns="45720" rIns="91440" bIns="45720" rtlCol="0" anchor="t">
            <a:normAutofit/>
          </a:bodyPr>
          <a:lstStyle/>
          <a:p>
            <a:r>
              <a:rPr lang="en-US" dirty="0"/>
              <a:t>2026 Activities schedule</a:t>
            </a:r>
          </a:p>
          <a:p>
            <a:endParaRPr lang="en-US" dirty="0"/>
          </a:p>
          <a:p>
            <a:r>
              <a:rPr lang="en-US" dirty="0"/>
              <a:t>Aquatics programs</a:t>
            </a:r>
          </a:p>
        </p:txBody>
      </p:sp>
    </p:spTree>
    <p:extLst>
      <p:ext uri="{BB962C8B-B14F-4D97-AF65-F5344CB8AC3E}">
        <p14:creationId xmlns:p14="http://schemas.microsoft.com/office/powerpoint/2010/main" val="135490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2026 Community Activities</a:t>
            </a:r>
          </a:p>
        </p:txBody>
      </p:sp>
      <p:sp>
        <p:nvSpPr>
          <p:cNvPr id="3" name="Content Placeholder 2"/>
          <p:cNvSpPr>
            <a:spLocks noGrp="1"/>
          </p:cNvSpPr>
          <p:nvPr>
            <p:ph sz="quarter" idx="13"/>
          </p:nvPr>
        </p:nvSpPr>
        <p:spPr/>
        <p:txBody>
          <a:bodyPr vert="horz" lIns="91440" tIns="45720" rIns="91440" bIns="45720" rtlCol="0" anchor="t">
            <a:normAutofit fontScale="70000" lnSpcReduction="20000"/>
          </a:bodyPr>
          <a:lstStyle/>
          <a:p>
            <a:pPr marL="0" indent="0">
              <a:buNone/>
            </a:pPr>
            <a:r>
              <a:rPr lang="en-US" dirty="0"/>
              <a:t>April 4		Easter Egg Hunt - 10:00 am</a:t>
            </a:r>
          </a:p>
          <a:p>
            <a:pPr marL="0" indent="0">
              <a:buNone/>
            </a:pPr>
            <a:r>
              <a:rPr lang="en-US" dirty="0"/>
              <a:t>April 18		dumpster &amp; Recycle event</a:t>
            </a:r>
          </a:p>
          <a:p>
            <a:pPr marL="0" indent="0">
              <a:buNone/>
            </a:pPr>
            <a:r>
              <a:rPr lang="en-US" dirty="0"/>
              <a:t>Jun/</a:t>
            </a:r>
            <a:r>
              <a:rPr lang="en-US" dirty="0" err="1"/>
              <a:t>jul</a:t>
            </a:r>
            <a:r>
              <a:rPr lang="en-US" dirty="0"/>
              <a:t>/</a:t>
            </a:r>
            <a:r>
              <a:rPr lang="en-US" dirty="0" err="1"/>
              <a:t>aug</a:t>
            </a:r>
            <a:r>
              <a:rPr lang="en-US" dirty="0"/>
              <a:t>	flicks on the field/while you float </a:t>
            </a:r>
          </a:p>
          <a:p>
            <a:pPr marL="0" indent="0">
              <a:buNone/>
            </a:pPr>
            <a:r>
              <a:rPr lang="en-US" dirty="0"/>
              <a:t>August 4	        	national night out</a:t>
            </a:r>
          </a:p>
          <a:p>
            <a:pPr marL="0" indent="0">
              <a:buNone/>
            </a:pPr>
            <a:r>
              <a:rPr lang="en-US" dirty="0"/>
              <a:t>December		visit from </a:t>
            </a:r>
            <a:r>
              <a:rPr lang="en-US" dirty="0" err="1"/>
              <a:t>santa</a:t>
            </a: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Please contact Kristin Kebbe, director of operations,  if you would like to Sponsor or Volunteer for these events or would like to create a new event.</a:t>
            </a:r>
          </a:p>
        </p:txBody>
      </p:sp>
      <p:pic>
        <p:nvPicPr>
          <p:cNvPr id="2" name="Picture 1" descr="easter-bunny.jpg"/>
          <p:cNvPicPr>
            <a:picLocks noChangeAspect="1"/>
          </p:cNvPicPr>
          <p:nvPr/>
        </p:nvPicPr>
        <p:blipFill>
          <a:blip r:embed="rId3"/>
          <a:stretch>
            <a:fillRect/>
          </a:stretch>
        </p:blipFill>
        <p:spPr>
          <a:xfrm>
            <a:off x="8281139" y="1816932"/>
            <a:ext cx="3173637" cy="1982129"/>
          </a:xfrm>
          <a:prstGeom prst="rect">
            <a:avLst/>
          </a:prstGeom>
        </p:spPr>
      </p:pic>
    </p:spTree>
    <p:extLst>
      <p:ext uri="{BB962C8B-B14F-4D97-AF65-F5344CB8AC3E}">
        <p14:creationId xmlns:p14="http://schemas.microsoft.com/office/powerpoint/2010/main" val="420036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148866"/>
            <a:ext cx="10364451" cy="837957"/>
          </a:xfrm>
        </p:spPr>
        <p:txBody>
          <a:bodyPr/>
          <a:lstStyle/>
          <a:p>
            <a:r>
              <a:rPr lang="en-US" dirty="0"/>
              <a:t>Agenda</a:t>
            </a:r>
          </a:p>
        </p:txBody>
      </p:sp>
      <p:sp>
        <p:nvSpPr>
          <p:cNvPr id="3" name="Content Placeholder 2"/>
          <p:cNvSpPr>
            <a:spLocks noGrp="1"/>
          </p:cNvSpPr>
          <p:nvPr>
            <p:ph sz="quarter" idx="13"/>
          </p:nvPr>
        </p:nvSpPr>
        <p:spPr>
          <a:xfrm>
            <a:off x="913773" y="986823"/>
            <a:ext cx="10969869" cy="6877675"/>
          </a:xfrm>
        </p:spPr>
        <p:txBody>
          <a:bodyPr/>
          <a:lstStyle/>
          <a:p>
            <a:r>
              <a:rPr lang="en-US" dirty="0"/>
              <a:t>Roll Call </a:t>
            </a:r>
          </a:p>
          <a:p>
            <a:r>
              <a:rPr lang="en-US" dirty="0"/>
              <a:t>Proof of Notice of Meeting</a:t>
            </a:r>
          </a:p>
          <a:p>
            <a:r>
              <a:rPr lang="en-US" dirty="0"/>
              <a:t>Tax Resolution 70-604</a:t>
            </a:r>
          </a:p>
          <a:p>
            <a:r>
              <a:rPr lang="en-US" dirty="0"/>
              <a:t>Introductions and Officer Reports</a:t>
            </a:r>
          </a:p>
          <a:p>
            <a:pPr lvl="1"/>
            <a:r>
              <a:rPr lang="en-US" dirty="0"/>
              <a:t>Treasurer's Report</a:t>
            </a:r>
          </a:p>
          <a:p>
            <a:pPr lvl="1"/>
            <a:r>
              <a:rPr lang="en-US" dirty="0"/>
              <a:t>Activities and Programming</a:t>
            </a:r>
          </a:p>
          <a:p>
            <a:r>
              <a:rPr lang="en-US" dirty="0"/>
              <a:t>Election of two Directors</a:t>
            </a:r>
          </a:p>
          <a:p>
            <a:r>
              <a:rPr lang="en-US" dirty="0"/>
              <a:t>Question &amp; answer</a:t>
            </a:r>
          </a:p>
          <a:p>
            <a:r>
              <a:rPr lang="en-US" dirty="0"/>
              <a:t>Adjournment</a:t>
            </a:r>
          </a:p>
        </p:txBody>
      </p:sp>
    </p:spTree>
    <p:extLst>
      <p:ext uri="{BB962C8B-B14F-4D97-AF65-F5344CB8AC3E}">
        <p14:creationId xmlns:p14="http://schemas.microsoft.com/office/powerpoint/2010/main" val="58280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99317"/>
          </a:xfrm>
        </p:spPr>
        <p:txBody>
          <a:bodyPr/>
          <a:lstStyle/>
          <a:p>
            <a:r>
              <a:rPr lang="en-US" dirty="0"/>
              <a:t>Aquatics Programs</a:t>
            </a:r>
          </a:p>
        </p:txBody>
      </p:sp>
      <p:sp>
        <p:nvSpPr>
          <p:cNvPr id="3" name="Content Placeholder 2"/>
          <p:cNvSpPr>
            <a:spLocks noGrp="1"/>
          </p:cNvSpPr>
          <p:nvPr>
            <p:ph sz="quarter" idx="13"/>
          </p:nvPr>
        </p:nvSpPr>
        <p:spPr>
          <a:xfrm>
            <a:off x="913774" y="1363994"/>
            <a:ext cx="10363826" cy="2208944"/>
          </a:xfrm>
        </p:spPr>
        <p:txBody>
          <a:bodyPr vert="horz" lIns="91440" tIns="45720" rIns="91440" bIns="45720" rtlCol="0" anchor="t">
            <a:normAutofit/>
          </a:bodyPr>
          <a:lstStyle/>
          <a:p>
            <a:r>
              <a:rPr lang="en-US" dirty="0"/>
              <a:t>Murrayhill Marlins Swim Team</a:t>
            </a:r>
          </a:p>
          <a:p>
            <a:pPr lvl="1"/>
            <a:r>
              <a:rPr lang="en-US" dirty="0"/>
              <a:t>Parent meeting June 18</a:t>
            </a:r>
            <a:r>
              <a:rPr lang="en-US" baseline="30000" dirty="0"/>
              <a:t>th</a:t>
            </a:r>
            <a:r>
              <a:rPr lang="en-US" dirty="0"/>
              <a:t> in the HTC</a:t>
            </a:r>
          </a:p>
          <a:p>
            <a:r>
              <a:rPr lang="en-US" dirty="0"/>
              <a:t>Swim Lessons</a:t>
            </a:r>
          </a:p>
          <a:p>
            <a:pPr lvl="1"/>
            <a:r>
              <a:rPr lang="en-US" dirty="0"/>
              <a:t>Level 1-6 group lessons</a:t>
            </a:r>
          </a:p>
        </p:txBody>
      </p:sp>
      <p:pic>
        <p:nvPicPr>
          <p:cNvPr id="2052" name="Picture 4">
            <a:extLst>
              <a:ext uri="{FF2B5EF4-FFF2-40B4-BE49-F238E27FC236}">
                <a16:creationId xmlns:a16="http://schemas.microsoft.com/office/drawing/2014/main" id="{E67C12A5-94D9-5BD3-856B-2E4C5E4CE8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7837" y="4115690"/>
            <a:ext cx="3713554" cy="24749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46BEBAE-2BCF-5060-6570-9BFD070B17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743" y="4115689"/>
            <a:ext cx="3713554" cy="24749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FA70C12-368F-0F6F-7988-CBAD3C823E1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70" r="15256"/>
          <a:stretch>
            <a:fillRect/>
          </a:stretch>
        </p:blipFill>
        <p:spPr bwMode="auto">
          <a:xfrm>
            <a:off x="4279252" y="4115689"/>
            <a:ext cx="3431569" cy="247493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103B487-3251-09DD-ACA9-EB6F9EB97149}"/>
              </a:ext>
            </a:extLst>
          </p:cNvPr>
          <p:cNvSpPr txBox="1">
            <a:spLocks/>
          </p:cNvSpPr>
          <p:nvPr/>
        </p:nvSpPr>
        <p:spPr>
          <a:xfrm>
            <a:off x="1878145" y="3157879"/>
            <a:ext cx="8435083" cy="116053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3600" b="1" dirty="0"/>
              <a:t>REGISTRATION OPENS MAY 22 AT 12:00PM</a:t>
            </a:r>
          </a:p>
        </p:txBody>
      </p:sp>
    </p:spTree>
    <p:extLst>
      <p:ext uri="{BB962C8B-B14F-4D97-AF65-F5344CB8AC3E}">
        <p14:creationId xmlns:p14="http://schemas.microsoft.com/office/powerpoint/2010/main" val="2423726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two MRA Board Members</a:t>
            </a:r>
          </a:p>
        </p:txBody>
      </p:sp>
      <p:sp>
        <p:nvSpPr>
          <p:cNvPr id="3" name="Text Placeholder 2"/>
          <p:cNvSpPr>
            <a:spLocks noGrp="1"/>
          </p:cNvSpPr>
          <p:nvPr>
            <p:ph type="body" idx="1"/>
          </p:nvPr>
        </p:nvSpPr>
        <p:spPr/>
        <p:txBody>
          <a:bodyPr/>
          <a:lstStyle/>
          <a:p>
            <a:r>
              <a:rPr lang="en-US" dirty="0"/>
              <a:t>Susan Decker</a:t>
            </a:r>
          </a:p>
          <a:p>
            <a:r>
              <a:rPr lang="en-US" dirty="0"/>
              <a:t>Meghan </a:t>
            </a:r>
            <a:r>
              <a:rPr lang="en-US" dirty="0" err="1"/>
              <a:t>Rachmady</a:t>
            </a:r>
            <a:endParaRPr lang="en-US" dirty="0"/>
          </a:p>
        </p:txBody>
      </p:sp>
    </p:spTree>
    <p:extLst>
      <p:ext uri="{BB962C8B-B14F-4D97-AF65-F5344CB8AC3E}">
        <p14:creationId xmlns:p14="http://schemas.microsoft.com/office/powerpoint/2010/main" val="384220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 and answer</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723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Adjournment</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592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6FE3-9B9B-7EA8-B370-ECD690B43476}"/>
              </a:ext>
            </a:extLst>
          </p:cNvPr>
          <p:cNvSpPr>
            <a:spLocks noGrp="1"/>
          </p:cNvSpPr>
          <p:nvPr>
            <p:ph type="title"/>
          </p:nvPr>
        </p:nvSpPr>
        <p:spPr>
          <a:xfrm>
            <a:off x="913773" y="174660"/>
            <a:ext cx="10364451" cy="879054"/>
          </a:xfrm>
        </p:spPr>
        <p:txBody>
          <a:bodyPr/>
          <a:lstStyle/>
          <a:p>
            <a:r>
              <a:rPr lang="en-US" dirty="0"/>
              <a:t>Proof of notice</a:t>
            </a:r>
          </a:p>
        </p:txBody>
      </p:sp>
      <p:sp>
        <p:nvSpPr>
          <p:cNvPr id="3" name="Content Placeholder 2">
            <a:extLst>
              <a:ext uri="{FF2B5EF4-FFF2-40B4-BE49-F238E27FC236}">
                <a16:creationId xmlns:a16="http://schemas.microsoft.com/office/drawing/2014/main" id="{F17998F1-8CEB-DD73-8561-BAB8B7579043}"/>
              </a:ext>
            </a:extLst>
          </p:cNvPr>
          <p:cNvSpPr>
            <a:spLocks noGrp="1"/>
          </p:cNvSpPr>
          <p:nvPr>
            <p:ph sz="quarter" idx="13"/>
          </p:nvPr>
        </p:nvSpPr>
        <p:spPr>
          <a:xfrm>
            <a:off x="611063" y="812165"/>
            <a:ext cx="10969869" cy="5871175"/>
          </a:xfrm>
        </p:spPr>
        <p:txBody>
          <a:bodyPr>
            <a:normAutofit fontScale="55000" lnSpcReduction="20000"/>
          </a:bodyPr>
          <a:lstStyle/>
          <a:p>
            <a:pPr marL="0" indent="0">
              <a:buNone/>
            </a:pPr>
            <a:r>
              <a:rPr lang="en-US" sz="2500" b="1" dirty="0"/>
              <a:t>SAVE THE DATE</a:t>
            </a:r>
            <a:endParaRPr lang="en-US" sz="2500" dirty="0"/>
          </a:p>
          <a:p>
            <a:pPr marL="0" indent="0">
              <a:buNone/>
            </a:pPr>
            <a:r>
              <a:rPr lang="en-US" sz="2500" b="1" dirty="0"/>
              <a:t>Murrayhill Recreation Association – Annual Homeowners Meeting March 10</a:t>
            </a:r>
            <a:r>
              <a:rPr lang="en-US" sz="2500" b="1" baseline="30000" dirty="0"/>
              <a:t>th</a:t>
            </a:r>
            <a:r>
              <a:rPr lang="en-US" sz="2500" b="1" dirty="0"/>
              <a:t> 2026 at 6:30 pm </a:t>
            </a:r>
            <a:endParaRPr lang="en-US" sz="2500" dirty="0"/>
          </a:p>
          <a:p>
            <a:pPr marL="0" indent="0">
              <a:buNone/>
            </a:pPr>
            <a:r>
              <a:rPr lang="en-US" sz="2500" dirty="0"/>
              <a:t> </a:t>
            </a:r>
            <a:r>
              <a:rPr lang="en-US" sz="2500" i="1" dirty="0">
                <a:solidFill>
                  <a:srgbClr val="00B0F0"/>
                </a:solidFill>
              </a:rPr>
              <a:t>mailed on </a:t>
            </a:r>
            <a:r>
              <a:rPr lang="en-US" sz="2500" i="1" dirty="0" err="1">
                <a:solidFill>
                  <a:srgbClr val="00B0F0"/>
                </a:solidFill>
              </a:rPr>
              <a:t>feb.</a:t>
            </a:r>
            <a:r>
              <a:rPr lang="en-US" sz="2500" i="1" dirty="0">
                <a:solidFill>
                  <a:srgbClr val="00B0F0"/>
                </a:solidFill>
              </a:rPr>
              <a:t> 9</a:t>
            </a:r>
            <a:r>
              <a:rPr lang="en-US" sz="2500" i="1" baseline="30000" dirty="0">
                <a:solidFill>
                  <a:srgbClr val="00B0F0"/>
                </a:solidFill>
              </a:rPr>
              <a:t>th</a:t>
            </a:r>
            <a:r>
              <a:rPr lang="en-US" sz="2500" i="1" dirty="0">
                <a:solidFill>
                  <a:srgbClr val="00B0F0"/>
                </a:solidFill>
              </a:rPr>
              <a:t> 2026</a:t>
            </a:r>
          </a:p>
          <a:p>
            <a:pPr marL="0" indent="0">
              <a:buNone/>
            </a:pPr>
            <a:r>
              <a:rPr lang="en-US" sz="2500" dirty="0"/>
              <a:t>The MRA Board of Directors invite you to attend the MRA Annual Homeowners Meeting on Tuesday, March 10, 2026 at 6:30 pm in the HTC. The MRA Board of Directors will conduct the annual elections and present a 2025 overview as well as an outlook for 2026. </a:t>
            </a:r>
          </a:p>
          <a:p>
            <a:pPr marL="0" indent="0">
              <a:buNone/>
            </a:pPr>
            <a:r>
              <a:rPr lang="en-US" sz="2500" dirty="0"/>
              <a:t> </a:t>
            </a:r>
          </a:p>
          <a:p>
            <a:pPr marL="0" indent="0">
              <a:buNone/>
            </a:pPr>
            <a:r>
              <a:rPr lang="en-US" sz="2500" dirty="0"/>
              <a:t>The Board of Directors of the Murrayhill Recreation Association are hereby providing you notice that two (2) Residential Director positions on the Board of Directors will be available. The position of Meghan </a:t>
            </a:r>
            <a:r>
              <a:rPr lang="en-US" sz="2500" dirty="0" err="1"/>
              <a:t>Rachmady</a:t>
            </a:r>
            <a:r>
              <a:rPr lang="en-US" sz="2500" dirty="0"/>
              <a:t> &amp; Susan Decker are expiring. The MRA board is made up of five Murrayhill homeowners who are elected to three year terms of office. Elections will be held at the Annual Meeting for two Board positions in March 2026. A nominating committee has been appointed by the Board for the purpose of nominating prospective Directors. Prospective Directors may also be nominated by a petition signed by at least 25 MRA Members; petitions must include a biographical statement by the nominee. For more information or to discuss your interest with the nominating committee please email </a:t>
            </a:r>
            <a:r>
              <a:rPr lang="en-US" sz="2500" u="sng" dirty="0">
                <a:hlinkClick r:id="rId2"/>
              </a:rPr>
              <a:t>am@murrayhillrec.com</a:t>
            </a:r>
            <a:r>
              <a:rPr lang="en-US" sz="2500" dirty="0"/>
              <a:t>. The Board must receive all nominations, petitions and accompanying materials by Feb 27</a:t>
            </a:r>
            <a:r>
              <a:rPr lang="en-US" sz="2500" baseline="30000" dirty="0"/>
              <a:t>th</a:t>
            </a:r>
            <a:r>
              <a:rPr lang="en-US" sz="2500" dirty="0"/>
              <a:t>, 2026. </a:t>
            </a:r>
          </a:p>
          <a:p>
            <a:pPr marL="0" indent="0">
              <a:buNone/>
            </a:pPr>
            <a:r>
              <a:rPr lang="en-US" sz="2500" dirty="0"/>
              <a:t>Official notification of the MRA Annual Meeting including the candidate names and biographical statements will be emailed on or about March 2</a:t>
            </a:r>
            <a:r>
              <a:rPr lang="en-US" sz="2500" baseline="30000" dirty="0"/>
              <a:t>nd</a:t>
            </a:r>
            <a:r>
              <a:rPr lang="en-US" sz="2500" dirty="0"/>
              <a:t> 2026. </a:t>
            </a:r>
          </a:p>
          <a:p>
            <a:pPr marL="0" indent="0">
              <a:buNone/>
            </a:pPr>
            <a:r>
              <a:rPr lang="en-US" sz="2500" dirty="0"/>
              <a:t>If you have any questions, please contact the MRA Association Manager at (503) 579-0985.</a:t>
            </a:r>
          </a:p>
          <a:p>
            <a:pPr marL="0" indent="0">
              <a:buNone/>
            </a:pPr>
            <a:r>
              <a:rPr lang="en-US" sz="2500" dirty="0"/>
              <a:t>Sincerely, </a:t>
            </a:r>
          </a:p>
          <a:p>
            <a:pPr marL="0" indent="0">
              <a:buNone/>
            </a:pPr>
            <a:r>
              <a:rPr lang="en-US" sz="2500" dirty="0"/>
              <a:t>The MRA Board of Directors</a:t>
            </a:r>
          </a:p>
          <a:p>
            <a:pPr marL="0" indent="0">
              <a:buNone/>
            </a:pPr>
            <a:r>
              <a:rPr lang="en-US" sz="2500" i="1" dirty="0"/>
              <a:t>2026 Murrayhill Recreation Association | 11010 SW Teal Blvd | Beaverton, OR 97007 | (503) 579-0985 | </a:t>
            </a:r>
            <a:r>
              <a:rPr lang="en-US" sz="2500" i="1" u="sng" dirty="0">
                <a:hlinkClick r:id="rId2"/>
              </a:rPr>
              <a:t>am@murrayhillrec.com</a:t>
            </a:r>
            <a:r>
              <a:rPr lang="en-US" sz="2500" i="1" dirty="0"/>
              <a:t> </a:t>
            </a:r>
            <a:endParaRPr lang="en-US" sz="2500" dirty="0"/>
          </a:p>
          <a:p>
            <a:pPr marL="0" marR="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15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0838-7C65-E5CE-3E2F-2CCD92ED30BD}"/>
              </a:ext>
            </a:extLst>
          </p:cNvPr>
          <p:cNvSpPr>
            <a:spLocks noGrp="1"/>
          </p:cNvSpPr>
          <p:nvPr>
            <p:ph type="title"/>
          </p:nvPr>
        </p:nvSpPr>
        <p:spPr>
          <a:xfrm>
            <a:off x="920123" y="581395"/>
            <a:ext cx="10351752" cy="783771"/>
          </a:xfrm>
        </p:spPr>
        <p:txBody>
          <a:bodyPr/>
          <a:lstStyle/>
          <a:p>
            <a:r>
              <a:rPr lang="en-US" dirty="0"/>
              <a:t>Tax revenue ruling 70-604</a:t>
            </a:r>
          </a:p>
        </p:txBody>
      </p:sp>
      <p:sp>
        <p:nvSpPr>
          <p:cNvPr id="4" name="Rectangle 1">
            <a:extLst>
              <a:ext uri="{FF2B5EF4-FFF2-40B4-BE49-F238E27FC236}">
                <a16:creationId xmlns:a16="http://schemas.microsoft.com/office/drawing/2014/main" id="{CA64A9C7-A2BA-0650-1E76-260E757F652F}"/>
              </a:ext>
            </a:extLst>
          </p:cNvPr>
          <p:cNvSpPr>
            <a:spLocks noGrp="1" noChangeArrowheads="1"/>
          </p:cNvSpPr>
          <p:nvPr>
            <p:ph type="body" idx="1"/>
          </p:nvPr>
        </p:nvSpPr>
        <p:spPr bwMode="auto">
          <a:xfrm>
            <a:off x="406400" y="1506068"/>
            <a:ext cx="11379199"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Revenue ruling 70-604 is a tax election that allows an association to take advantage of the lower tax rates associated with filing Form 1120, U.S. Corporate Tax Return rather than filing Form 1120H, U.S. Income Tax Return for Homeowners Associations.  Generally, net Federal income tax via Form 1120 is taxed at 15% vs form 1120H which is taxed at 30%.</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election notifies the Internal Revenue Service that the Association plans on using the excess of member revenue over expenses for the current year in determining assessments for the coming year.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election and resolution is required by the Internal Revenue Service and has been reviewed by our CPA for propriety.</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RESOLUTION OF THE MURRAYHILL RECREATION  ASSOCIATION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	EXCESS INCOME APPLIED TO THE FOLLOWING YEAR’S ASSESSMENT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REVENUE RULING 70-604</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WHEREAS, the Murrayhill Recreation Association is an Oregon corporation duly organized and existing under the laws of the State of Oregon: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WHEREAS, the members desire that the corporation shall act in full accordance with the rulings and regulations of the Internal Revenue Service;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NOW, THEREFORE, the members hereby adopt the following resolution by and on behalf of the Murrayhill Recreation Association: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RESOLVED, that any excess of membership income over membership expenses for the year ended December 31, 2026, shall be applied against the subsequent tax year member assessment as provided by IRS Revenue Ruling 70-604.</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This resolution is adopted and made a part of the minutes of  the  meeting  of March 10, 2026.</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26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8413-F1F9-30F0-3F0F-1FFEC1DC0907}"/>
              </a:ext>
            </a:extLst>
          </p:cNvPr>
          <p:cNvSpPr>
            <a:spLocks noGrp="1"/>
          </p:cNvSpPr>
          <p:nvPr>
            <p:ph type="title"/>
          </p:nvPr>
        </p:nvSpPr>
        <p:spPr>
          <a:xfrm>
            <a:off x="913774" y="828563"/>
            <a:ext cx="10351752" cy="706323"/>
          </a:xfrm>
        </p:spPr>
        <p:txBody>
          <a:bodyPr/>
          <a:lstStyle/>
          <a:p>
            <a:r>
              <a:rPr lang="en-US" dirty="0"/>
              <a:t>Read in Motions</a:t>
            </a:r>
          </a:p>
        </p:txBody>
      </p:sp>
      <p:sp>
        <p:nvSpPr>
          <p:cNvPr id="3" name="Text Placeholder 2">
            <a:extLst>
              <a:ext uri="{FF2B5EF4-FFF2-40B4-BE49-F238E27FC236}">
                <a16:creationId xmlns:a16="http://schemas.microsoft.com/office/drawing/2014/main" id="{F062CE5E-C81A-205D-63D9-A1ED5B12E6F0}"/>
              </a:ext>
            </a:extLst>
          </p:cNvPr>
          <p:cNvSpPr>
            <a:spLocks noGrp="1"/>
          </p:cNvSpPr>
          <p:nvPr>
            <p:ph type="body" idx="1"/>
          </p:nvPr>
        </p:nvSpPr>
        <p:spPr>
          <a:xfrm>
            <a:off x="913774" y="1926628"/>
            <a:ext cx="10351752" cy="4102809"/>
          </a:xfrm>
        </p:spPr>
        <p:txBody>
          <a:bodyPr/>
          <a:lstStyle/>
          <a:p>
            <a:r>
              <a:rPr lang="en-US" sz="2800" dirty="0"/>
              <a:t>2026 budget</a:t>
            </a:r>
          </a:p>
          <a:p>
            <a:r>
              <a:rPr lang="en-US" dirty="0"/>
              <a:t>The 2026 budget was approved by the board of directors and read into the January meeting minutes. </a:t>
            </a:r>
          </a:p>
          <a:p>
            <a:r>
              <a:rPr lang="en-US" dirty="0"/>
              <a:t>Copies of the budget can be provided per request.</a:t>
            </a:r>
          </a:p>
          <a:p>
            <a:r>
              <a:rPr lang="en-US" dirty="0"/>
              <a:t>The end of year revenue will be deposited into the reserve account</a:t>
            </a:r>
          </a:p>
        </p:txBody>
      </p:sp>
    </p:spTree>
    <p:extLst>
      <p:ext uri="{BB962C8B-B14F-4D97-AF65-F5344CB8AC3E}">
        <p14:creationId xmlns:p14="http://schemas.microsoft.com/office/powerpoint/2010/main" val="369586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1526" y="-729527"/>
            <a:ext cx="10351752" cy="2736819"/>
          </a:xfrm>
        </p:spPr>
        <p:txBody>
          <a:bodyPr/>
          <a:lstStyle/>
          <a:p>
            <a:r>
              <a:rPr lang="en-US" dirty="0"/>
              <a:t>Treasurer's Report</a:t>
            </a:r>
          </a:p>
        </p:txBody>
      </p:sp>
      <p:sp>
        <p:nvSpPr>
          <p:cNvPr id="5" name="Text Placeholder 4"/>
          <p:cNvSpPr>
            <a:spLocks noGrp="1"/>
          </p:cNvSpPr>
          <p:nvPr>
            <p:ph type="body" idx="1"/>
          </p:nvPr>
        </p:nvSpPr>
        <p:spPr>
          <a:xfrm>
            <a:off x="805146" y="2472628"/>
            <a:ext cx="10351752" cy="1368183"/>
          </a:xfrm>
        </p:spPr>
        <p:txBody>
          <a:bodyPr>
            <a:normAutofit lnSpcReduction="10000"/>
          </a:bodyPr>
          <a:lstStyle/>
          <a:p>
            <a:r>
              <a:rPr lang="en-US" dirty="0"/>
              <a:t>Operating and Reserve Funds</a:t>
            </a:r>
          </a:p>
          <a:p>
            <a:r>
              <a:rPr lang="en-US" dirty="0"/>
              <a:t>Reserve projects</a:t>
            </a:r>
          </a:p>
          <a:p>
            <a:r>
              <a:rPr lang="en-US" dirty="0"/>
              <a:t>Separation of functions</a:t>
            </a:r>
          </a:p>
        </p:txBody>
      </p:sp>
    </p:spTree>
    <p:extLst>
      <p:ext uri="{BB962C8B-B14F-4D97-AF65-F5344CB8AC3E}">
        <p14:creationId xmlns:p14="http://schemas.microsoft.com/office/powerpoint/2010/main" val="226606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A23B-6A4B-2A92-2B72-569870DD9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7A8ED-9D2A-BB35-5557-1B53B6888C5B}"/>
              </a:ext>
            </a:extLst>
          </p:cNvPr>
          <p:cNvSpPr>
            <a:spLocks noGrp="1"/>
          </p:cNvSpPr>
          <p:nvPr>
            <p:ph type="title"/>
          </p:nvPr>
        </p:nvSpPr>
        <p:spPr>
          <a:xfrm>
            <a:off x="838200" y="-44228"/>
            <a:ext cx="10515600" cy="1325563"/>
          </a:xfrm>
        </p:spPr>
        <p:txBody>
          <a:bodyPr/>
          <a:lstStyle/>
          <a:p>
            <a:r>
              <a:rPr lang="en-US" dirty="0"/>
              <a:t>2025 budget vs actuals</a:t>
            </a:r>
          </a:p>
        </p:txBody>
      </p:sp>
      <p:sp>
        <p:nvSpPr>
          <p:cNvPr id="3" name="Content Placeholder 2">
            <a:extLst>
              <a:ext uri="{FF2B5EF4-FFF2-40B4-BE49-F238E27FC236}">
                <a16:creationId xmlns:a16="http://schemas.microsoft.com/office/drawing/2014/main" id="{6818CB02-9533-D03B-4919-657A26EC202F}"/>
              </a:ext>
            </a:extLst>
          </p:cNvPr>
          <p:cNvSpPr>
            <a:spLocks noGrp="1"/>
          </p:cNvSpPr>
          <p:nvPr>
            <p:ph idx="1"/>
          </p:nvPr>
        </p:nvSpPr>
        <p:spPr>
          <a:xfrm>
            <a:off x="701749" y="1026819"/>
            <a:ext cx="10788502" cy="5517820"/>
          </a:xfrm>
        </p:spPr>
        <p:txBody>
          <a:bodyPr>
            <a:normAutofit fontScale="92500" lnSpcReduction="20000"/>
          </a:bodyPr>
          <a:lstStyle/>
          <a:p>
            <a:pPr marL="0" indent="0">
              <a:buNone/>
            </a:pPr>
            <a:r>
              <a:rPr lang="en-US" dirty="0"/>
              <a:t>Summary of budget:</a:t>
            </a:r>
          </a:p>
          <a:p>
            <a:pPr marL="0" indent="0">
              <a:buNone/>
            </a:pPr>
            <a:r>
              <a:rPr lang="en-US" b="1" dirty="0"/>
              <a:t>Operating:</a:t>
            </a:r>
          </a:p>
          <a:p>
            <a:r>
              <a:rPr lang="en-US" b="1" dirty="0"/>
              <a:t>Total Income:</a:t>
            </a:r>
            <a:r>
              <a:rPr lang="en-US" dirty="0"/>
              <a:t> $557,579.49</a:t>
            </a:r>
          </a:p>
          <a:p>
            <a:r>
              <a:rPr lang="en-US" b="1" dirty="0"/>
              <a:t>Total Expenses:</a:t>
            </a:r>
            <a:r>
              <a:rPr lang="en-US" dirty="0"/>
              <a:t> $498,439.24 ​</a:t>
            </a:r>
          </a:p>
          <a:p>
            <a:r>
              <a:rPr lang="en-US" b="1" dirty="0"/>
              <a:t>Net Operating Income:</a:t>
            </a:r>
            <a:r>
              <a:rPr lang="en-US" dirty="0"/>
              <a:t> $59,140.25</a:t>
            </a:r>
          </a:p>
          <a:p>
            <a:pPr marL="0" indent="0">
              <a:buNone/>
            </a:pPr>
            <a:r>
              <a:rPr lang="en-US" b="1" dirty="0"/>
              <a:t>Reserve:</a:t>
            </a:r>
            <a:endParaRPr lang="en-US" dirty="0"/>
          </a:p>
          <a:p>
            <a:r>
              <a:rPr lang="en-US" b="1" dirty="0"/>
              <a:t>Total Reserve Income:</a:t>
            </a:r>
            <a:r>
              <a:rPr lang="en-US" dirty="0"/>
              <a:t> $374,532.57 ​</a:t>
            </a:r>
          </a:p>
          <a:p>
            <a:r>
              <a:rPr lang="en-US" b="1" dirty="0"/>
              <a:t>Total Reserve Expenses:</a:t>
            </a:r>
            <a:r>
              <a:rPr lang="en-US" dirty="0"/>
              <a:t> $270,462.45 ​</a:t>
            </a:r>
          </a:p>
          <a:p>
            <a:r>
              <a:rPr lang="en-US" b="1" dirty="0"/>
              <a:t>Net reserve Income:</a:t>
            </a:r>
            <a:r>
              <a:rPr lang="en-US" dirty="0"/>
              <a:t> $103,948.26</a:t>
            </a:r>
          </a:p>
          <a:p>
            <a:pPr marL="0" indent="0">
              <a:buNone/>
            </a:pPr>
            <a:endParaRPr lang="en-US" b="1" dirty="0"/>
          </a:p>
          <a:p>
            <a:pPr marL="0" indent="0">
              <a:buNone/>
            </a:pPr>
            <a:r>
              <a:rPr lang="en-US" b="1" dirty="0"/>
              <a:t>Net Income:</a:t>
            </a:r>
            <a:r>
              <a:rPr lang="en-US" dirty="0"/>
              <a:t> $163,088.51</a:t>
            </a:r>
          </a:p>
          <a:p>
            <a:endParaRPr lang="en-US" dirty="0"/>
          </a:p>
          <a:p>
            <a:pPr marL="0" indent="0">
              <a:buNone/>
            </a:pPr>
            <a:r>
              <a:rPr lang="en-US" dirty="0"/>
              <a:t>For more details see:</a:t>
            </a:r>
          </a:p>
          <a:p>
            <a:pPr lvl="1"/>
            <a:endParaRPr lang="en-US" dirty="0"/>
          </a:p>
          <a:p>
            <a:pPr lvl="1"/>
            <a:endParaRPr lang="en-US" dirty="0"/>
          </a:p>
        </p:txBody>
      </p:sp>
      <p:graphicFrame>
        <p:nvGraphicFramePr>
          <p:cNvPr id="5" name="Object 4">
            <a:extLst>
              <a:ext uri="{FF2B5EF4-FFF2-40B4-BE49-F238E27FC236}">
                <a16:creationId xmlns:a16="http://schemas.microsoft.com/office/drawing/2014/main" id="{8FCE032C-7FB7-1E37-6548-3707F13E637B}"/>
              </a:ext>
            </a:extLst>
          </p:cNvPr>
          <p:cNvGraphicFramePr>
            <a:graphicFrameLocks noChangeAspect="1"/>
          </p:cNvGraphicFramePr>
          <p:nvPr>
            <p:extLst>
              <p:ext uri="{D42A27DB-BD31-4B8C-83A1-F6EECF244321}">
                <p14:modId xmlns:p14="http://schemas.microsoft.com/office/powerpoint/2010/main" val="3782382609"/>
              </p:ext>
            </p:extLst>
          </p:nvPr>
        </p:nvGraphicFramePr>
        <p:xfrm>
          <a:off x="2963367" y="6065837"/>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3" imgW="914400" imgH="792417" progId="Acrobat.Document.DC">
                  <p:embed/>
                </p:oleObj>
              </mc:Choice>
              <mc:Fallback>
                <p:oleObj name="Acrobat Document" showAsIcon="1" r:id="rId3" imgW="914400" imgH="792417" progId="Acrobat.Document.DC">
                  <p:embed/>
                  <p:pic>
                    <p:nvPicPr>
                      <p:cNvPr id="5" name="Object 4">
                        <a:extLst>
                          <a:ext uri="{FF2B5EF4-FFF2-40B4-BE49-F238E27FC236}">
                            <a16:creationId xmlns:a16="http://schemas.microsoft.com/office/drawing/2014/main" id="{8FCE032C-7FB7-1E37-6548-3707F13E637B}"/>
                          </a:ext>
                        </a:extLst>
                      </p:cNvPr>
                      <p:cNvPicPr/>
                      <p:nvPr/>
                    </p:nvPicPr>
                    <p:blipFill>
                      <a:blip r:embed="rId4"/>
                      <a:stretch>
                        <a:fillRect/>
                      </a:stretch>
                    </p:blipFill>
                    <p:spPr>
                      <a:xfrm>
                        <a:off x="2963367" y="60658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0331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0EC82-095B-9666-6174-0D747AF61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15DD1-6F98-1275-1420-10AA7E53FED1}"/>
              </a:ext>
            </a:extLst>
          </p:cNvPr>
          <p:cNvSpPr>
            <a:spLocks noGrp="1"/>
          </p:cNvSpPr>
          <p:nvPr>
            <p:ph type="title"/>
          </p:nvPr>
        </p:nvSpPr>
        <p:spPr>
          <a:xfrm>
            <a:off x="838200" y="-44228"/>
            <a:ext cx="10515600" cy="1325563"/>
          </a:xfrm>
        </p:spPr>
        <p:txBody>
          <a:bodyPr/>
          <a:lstStyle/>
          <a:p>
            <a:r>
              <a:rPr lang="en-US" dirty="0"/>
              <a:t>2026 approved budget</a:t>
            </a:r>
          </a:p>
        </p:txBody>
      </p:sp>
      <p:sp>
        <p:nvSpPr>
          <p:cNvPr id="3" name="Content Placeholder 2">
            <a:extLst>
              <a:ext uri="{FF2B5EF4-FFF2-40B4-BE49-F238E27FC236}">
                <a16:creationId xmlns:a16="http://schemas.microsoft.com/office/drawing/2014/main" id="{26769851-9798-3B99-E168-1C6B7BBAF22F}"/>
              </a:ext>
            </a:extLst>
          </p:cNvPr>
          <p:cNvSpPr>
            <a:spLocks noGrp="1"/>
          </p:cNvSpPr>
          <p:nvPr>
            <p:ph idx="1"/>
          </p:nvPr>
        </p:nvSpPr>
        <p:spPr>
          <a:xfrm>
            <a:off x="701749" y="913803"/>
            <a:ext cx="10788502" cy="5456175"/>
          </a:xfrm>
        </p:spPr>
        <p:txBody>
          <a:bodyPr>
            <a:noAutofit/>
          </a:bodyPr>
          <a:lstStyle/>
          <a:p>
            <a:pPr marL="0" indent="0">
              <a:lnSpc>
                <a:spcPct val="100000"/>
              </a:lnSpc>
              <a:buNone/>
            </a:pPr>
            <a:r>
              <a:rPr lang="en-US" sz="1900" dirty="0"/>
              <a:t>Summary of budget:</a:t>
            </a:r>
          </a:p>
          <a:p>
            <a:pPr marL="0" indent="0">
              <a:lnSpc>
                <a:spcPct val="100000"/>
              </a:lnSpc>
              <a:buNone/>
            </a:pPr>
            <a:r>
              <a:rPr lang="en-US" sz="1900" b="1" dirty="0"/>
              <a:t>Operating:</a:t>
            </a:r>
          </a:p>
          <a:p>
            <a:pPr>
              <a:lnSpc>
                <a:spcPct val="100000"/>
              </a:lnSpc>
            </a:pPr>
            <a:r>
              <a:rPr lang="en-US" sz="1900" b="1" dirty="0"/>
              <a:t>Total Income:</a:t>
            </a:r>
            <a:r>
              <a:rPr lang="en-US" sz="1900" dirty="0"/>
              <a:t>   $544,571.44</a:t>
            </a:r>
          </a:p>
          <a:p>
            <a:pPr>
              <a:lnSpc>
                <a:spcPct val="100000"/>
              </a:lnSpc>
            </a:pPr>
            <a:r>
              <a:rPr lang="en-US" sz="1900" b="1" dirty="0"/>
              <a:t>Total Expenses:</a:t>
            </a:r>
            <a:r>
              <a:rPr lang="en-US" sz="1900" dirty="0"/>
              <a:t> $511,431.00 ​</a:t>
            </a:r>
          </a:p>
          <a:p>
            <a:pPr>
              <a:lnSpc>
                <a:spcPct val="100000"/>
              </a:lnSpc>
            </a:pPr>
            <a:r>
              <a:rPr lang="en-US" sz="1900" b="1" dirty="0"/>
              <a:t>Net Operating Income:</a:t>
            </a:r>
            <a:r>
              <a:rPr lang="en-US" sz="1900" dirty="0"/>
              <a:t> $33,140.44 </a:t>
            </a:r>
          </a:p>
          <a:p>
            <a:pPr marL="0" indent="0">
              <a:lnSpc>
                <a:spcPct val="100000"/>
              </a:lnSpc>
              <a:buNone/>
            </a:pPr>
            <a:r>
              <a:rPr lang="en-US" sz="1900" b="1" dirty="0"/>
              <a:t>Reserve:</a:t>
            </a:r>
            <a:endParaRPr lang="en-US" sz="1900" dirty="0"/>
          </a:p>
          <a:p>
            <a:pPr>
              <a:lnSpc>
                <a:spcPct val="100000"/>
              </a:lnSpc>
            </a:pPr>
            <a:r>
              <a:rPr lang="en-US" sz="1900" b="1" dirty="0"/>
              <a:t>Total Reserve Income:</a:t>
            </a:r>
            <a:r>
              <a:rPr lang="en-US" sz="1900" dirty="0"/>
              <a:t> $394,496.52 ​</a:t>
            </a:r>
          </a:p>
          <a:p>
            <a:pPr>
              <a:lnSpc>
                <a:spcPct val="100000"/>
              </a:lnSpc>
            </a:pPr>
            <a:r>
              <a:rPr lang="en-US" sz="1900" b="1" dirty="0"/>
              <a:t>Total Reserve Expenses:</a:t>
            </a:r>
            <a:r>
              <a:rPr lang="en-US" sz="1900" dirty="0"/>
              <a:t> $253,375.80 ​</a:t>
            </a:r>
          </a:p>
          <a:p>
            <a:pPr>
              <a:lnSpc>
                <a:spcPct val="100000"/>
              </a:lnSpc>
            </a:pPr>
            <a:r>
              <a:rPr lang="en-US" sz="1900" b="1" dirty="0"/>
              <a:t>Net reserve Income:</a:t>
            </a:r>
            <a:r>
              <a:rPr lang="en-US" sz="1900" dirty="0"/>
              <a:t> $141,120.72</a:t>
            </a:r>
          </a:p>
          <a:p>
            <a:pPr marL="0" indent="0">
              <a:lnSpc>
                <a:spcPct val="100000"/>
              </a:lnSpc>
              <a:buNone/>
            </a:pPr>
            <a:endParaRPr lang="en-US" sz="1900" dirty="0"/>
          </a:p>
          <a:p>
            <a:pPr marL="0" indent="0">
              <a:lnSpc>
                <a:spcPct val="100000"/>
              </a:lnSpc>
              <a:buNone/>
            </a:pPr>
            <a:r>
              <a:rPr lang="en-US" sz="1900" dirty="0"/>
              <a:t>​</a:t>
            </a:r>
            <a:r>
              <a:rPr lang="en-US" sz="1900" b="1" dirty="0"/>
              <a:t>Net Income:</a:t>
            </a:r>
            <a:r>
              <a:rPr lang="en-US" sz="1900" dirty="0"/>
              <a:t> $174,261.16 ​</a:t>
            </a:r>
          </a:p>
          <a:p>
            <a:pPr>
              <a:lnSpc>
                <a:spcPct val="100000"/>
              </a:lnSpc>
            </a:pPr>
            <a:endParaRPr lang="en-US" sz="1900" dirty="0"/>
          </a:p>
          <a:p>
            <a:pPr marL="0" indent="0">
              <a:lnSpc>
                <a:spcPct val="100000"/>
              </a:lnSpc>
              <a:buNone/>
            </a:pPr>
            <a:r>
              <a:rPr lang="en-US" sz="1900" dirty="0"/>
              <a:t>For more details see:</a:t>
            </a:r>
          </a:p>
          <a:p>
            <a:pPr lvl="1">
              <a:lnSpc>
                <a:spcPct val="100000"/>
              </a:lnSpc>
            </a:pPr>
            <a:endParaRPr lang="en-US" sz="1900" dirty="0"/>
          </a:p>
          <a:p>
            <a:pPr lvl="1">
              <a:lnSpc>
                <a:spcPct val="100000"/>
              </a:lnSpc>
            </a:pPr>
            <a:endParaRPr lang="en-US" sz="1900" dirty="0"/>
          </a:p>
        </p:txBody>
      </p:sp>
      <p:graphicFrame>
        <p:nvGraphicFramePr>
          <p:cNvPr id="4" name="Object 3">
            <a:extLst>
              <a:ext uri="{FF2B5EF4-FFF2-40B4-BE49-F238E27FC236}">
                <a16:creationId xmlns:a16="http://schemas.microsoft.com/office/drawing/2014/main" id="{AD9835D8-8E0E-D154-E45E-695D6BDD8384}"/>
              </a:ext>
            </a:extLst>
          </p:cNvPr>
          <p:cNvGraphicFramePr>
            <a:graphicFrameLocks noChangeAspect="1"/>
          </p:cNvGraphicFramePr>
          <p:nvPr>
            <p:extLst>
              <p:ext uri="{D42A27DB-BD31-4B8C-83A1-F6EECF244321}">
                <p14:modId xmlns:p14="http://schemas.microsoft.com/office/powerpoint/2010/main" val="1821702931"/>
              </p:ext>
            </p:extLst>
          </p:nvPr>
        </p:nvGraphicFramePr>
        <p:xfrm>
          <a:off x="2945073" y="5973896"/>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3" imgW="914400" imgH="792417" progId="Acrobat.Document.DC">
                  <p:embed/>
                </p:oleObj>
              </mc:Choice>
              <mc:Fallback>
                <p:oleObj name="Acrobat Document" showAsIcon="1" r:id="rId3" imgW="914400" imgH="792417" progId="Acrobat.Document.DC">
                  <p:embed/>
                  <p:pic>
                    <p:nvPicPr>
                      <p:cNvPr id="4" name="Object 3">
                        <a:extLst>
                          <a:ext uri="{FF2B5EF4-FFF2-40B4-BE49-F238E27FC236}">
                            <a16:creationId xmlns:a16="http://schemas.microsoft.com/office/drawing/2014/main" id="{AD9835D8-8E0E-D154-E45E-695D6BDD8384}"/>
                          </a:ext>
                        </a:extLst>
                      </p:cNvPr>
                      <p:cNvPicPr/>
                      <p:nvPr/>
                    </p:nvPicPr>
                    <p:blipFill>
                      <a:blip r:embed="rId4"/>
                      <a:stretch>
                        <a:fillRect/>
                      </a:stretch>
                    </p:blipFill>
                    <p:spPr>
                      <a:xfrm>
                        <a:off x="2945073" y="597389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88986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8FB75-1DBE-95A2-BB75-3E13142F1FF4}"/>
              </a:ext>
            </a:extLst>
          </p:cNvPr>
          <p:cNvSpPr>
            <a:spLocks noGrp="1"/>
          </p:cNvSpPr>
          <p:nvPr>
            <p:ph type="title"/>
          </p:nvPr>
        </p:nvSpPr>
        <p:spPr>
          <a:xfrm>
            <a:off x="838200" y="-44228"/>
            <a:ext cx="10515600" cy="1325563"/>
          </a:xfrm>
        </p:spPr>
        <p:txBody>
          <a:bodyPr/>
          <a:lstStyle/>
          <a:p>
            <a:r>
              <a:rPr lang="en-US" dirty="0"/>
              <a:t>Annual Reserve Study</a:t>
            </a:r>
          </a:p>
        </p:txBody>
      </p:sp>
      <p:sp>
        <p:nvSpPr>
          <p:cNvPr id="3" name="Content Placeholder 2">
            <a:extLst>
              <a:ext uri="{FF2B5EF4-FFF2-40B4-BE49-F238E27FC236}">
                <a16:creationId xmlns:a16="http://schemas.microsoft.com/office/drawing/2014/main" id="{D763281F-5D19-2928-541B-30BB47F7EA20}"/>
              </a:ext>
            </a:extLst>
          </p:cNvPr>
          <p:cNvSpPr>
            <a:spLocks noGrp="1"/>
          </p:cNvSpPr>
          <p:nvPr>
            <p:ph idx="1"/>
          </p:nvPr>
        </p:nvSpPr>
        <p:spPr>
          <a:xfrm>
            <a:off x="285964" y="929456"/>
            <a:ext cx="11620072" cy="4854895"/>
          </a:xfrm>
        </p:spPr>
        <p:txBody>
          <a:bodyPr>
            <a:normAutofit fontScale="85000" lnSpcReduction="20000"/>
          </a:bodyPr>
          <a:lstStyle/>
          <a:p>
            <a:r>
              <a:rPr lang="en-US" dirty="0"/>
              <a:t>Performed by an independent company: Association Reserves</a:t>
            </a:r>
          </a:p>
          <a:p>
            <a:r>
              <a:rPr lang="en-US" dirty="0"/>
              <a:t>This year’s study included site visits of the association property</a:t>
            </a:r>
          </a:p>
          <a:p>
            <a:pPr lvl="1"/>
            <a:r>
              <a:rPr lang="en-US" dirty="0"/>
              <a:t>Site visits are included every couple of years</a:t>
            </a:r>
          </a:p>
          <a:p>
            <a:pPr marL="0" indent="0">
              <a:buNone/>
            </a:pPr>
            <a:endParaRPr lang="en-US" sz="1400" dirty="0"/>
          </a:p>
          <a:p>
            <a:pPr marL="0" indent="0">
              <a:buNone/>
            </a:pPr>
            <a:r>
              <a:rPr lang="en-US" sz="2600" dirty="0"/>
              <a:t>Reserve study delivers on three key components:</a:t>
            </a:r>
          </a:p>
          <a:p>
            <a:pPr marL="514350" indent="-514350">
              <a:buFont typeface="+mj-lt"/>
              <a:buAutoNum type="arabicPeriod"/>
            </a:pPr>
            <a:r>
              <a:rPr lang="en-US" sz="2400" dirty="0"/>
              <a:t>Component List </a:t>
            </a:r>
          </a:p>
          <a:p>
            <a:pPr lvl="1"/>
            <a:r>
              <a:rPr lang="en-US" sz="2000" dirty="0">
                <a:latin typeface="ArialMT"/>
              </a:rPr>
              <a:t>Defines the </a:t>
            </a:r>
            <a:r>
              <a:rPr lang="en-US" sz="2000" i="1" dirty="0">
                <a:latin typeface="Arial-ItalicMT"/>
              </a:rPr>
              <a:t>scope and schedule </a:t>
            </a:r>
            <a:r>
              <a:rPr lang="en-US" sz="2000" dirty="0">
                <a:latin typeface="ArialMT"/>
              </a:rPr>
              <a:t>of all your anticipated upcoming Reserve projects</a:t>
            </a:r>
            <a:endParaRPr lang="en-US" sz="2000" dirty="0"/>
          </a:p>
          <a:p>
            <a:pPr marL="514350" indent="-514350">
              <a:buFont typeface="+mj-lt"/>
              <a:buAutoNum type="arabicPeriod"/>
            </a:pPr>
            <a:r>
              <a:rPr lang="en-US" sz="2400" dirty="0"/>
              <a:t>Reserve Fund Strength</a:t>
            </a:r>
          </a:p>
          <a:p>
            <a:pPr lvl="1"/>
            <a:r>
              <a:rPr lang="en-US" sz="2000" dirty="0">
                <a:latin typeface="ArialMT"/>
              </a:rPr>
              <a:t>Reported in terms of "Percent Funded"</a:t>
            </a:r>
            <a:endParaRPr lang="en-US" sz="2000" dirty="0"/>
          </a:p>
          <a:p>
            <a:pPr marL="514350" indent="-514350">
              <a:buFont typeface="+mj-lt"/>
              <a:buAutoNum type="arabicPeriod"/>
            </a:pPr>
            <a:r>
              <a:rPr lang="en-US" sz="2400" dirty="0"/>
              <a:t>Reserve Funding Plan</a:t>
            </a:r>
          </a:p>
          <a:p>
            <a:pPr lvl="1"/>
            <a:r>
              <a:rPr lang="en-US" dirty="0"/>
              <a:t>“Reserve funding is not "for the future". Ongoing Reserve transfers are intended to offset the ongoing, daily deterioration of your Reserve assets. Done well, a stable, budgeted Reserve Funding Plan will collect sufficient funds from the owners who enjoyed the use of those assets, so the association is financially prepared for the irregular expenditures scattered through future years when those projects eventually” require replacement”</a:t>
            </a:r>
            <a:endParaRPr lang="en-US" sz="2000" dirty="0"/>
          </a:p>
        </p:txBody>
      </p:sp>
      <p:sp>
        <p:nvSpPr>
          <p:cNvPr id="4" name="TextBox 3">
            <a:extLst>
              <a:ext uri="{FF2B5EF4-FFF2-40B4-BE49-F238E27FC236}">
                <a16:creationId xmlns:a16="http://schemas.microsoft.com/office/drawing/2014/main" id="{0E40DAAA-7BA6-C8E0-9CD6-B4CEBEFF223A}"/>
              </a:ext>
            </a:extLst>
          </p:cNvPr>
          <p:cNvSpPr txBox="1"/>
          <p:nvPr/>
        </p:nvSpPr>
        <p:spPr>
          <a:xfrm>
            <a:off x="838200" y="5927038"/>
            <a:ext cx="10691037" cy="830997"/>
          </a:xfrm>
          <a:prstGeom prst="rect">
            <a:avLst/>
          </a:prstGeom>
          <a:solidFill>
            <a:schemeClr val="accent5">
              <a:lumMod val="20000"/>
              <a:lumOff val="80000"/>
            </a:schemeClr>
          </a:solidFill>
        </p:spPr>
        <p:txBody>
          <a:bodyPr wrap="square" rtlCol="0">
            <a:spAutoFit/>
          </a:bodyPr>
          <a:lstStyle/>
          <a:p>
            <a:pPr algn="ctr"/>
            <a:r>
              <a:rPr lang="en-US" sz="2400" dirty="0"/>
              <a:t>Oregon Law, ORS 94.595, requires MRA to do a Reserve Study annually and to follow the direction of the study to ensure financial viability of the association!</a:t>
            </a:r>
          </a:p>
        </p:txBody>
      </p:sp>
    </p:spTree>
    <p:extLst>
      <p:ext uri="{BB962C8B-B14F-4D97-AF65-F5344CB8AC3E}">
        <p14:creationId xmlns:p14="http://schemas.microsoft.com/office/powerpoint/2010/main" val="147352736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17400</TotalTime>
  <Words>2508</Words>
  <Application>Microsoft Office PowerPoint</Application>
  <PresentationFormat>Widescreen</PresentationFormat>
  <Paragraphs>275</Paragraphs>
  <Slides>23</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Arial-ItalicMT</vt:lpstr>
      <vt:lpstr>ArialMT</vt:lpstr>
      <vt:lpstr>Calibri</vt:lpstr>
      <vt:lpstr>Tw Cen MT</vt:lpstr>
      <vt:lpstr>Droplet</vt:lpstr>
      <vt:lpstr>Acrobat Document</vt:lpstr>
      <vt:lpstr>MRA Annual Meeting 2026</vt:lpstr>
      <vt:lpstr>Agenda</vt:lpstr>
      <vt:lpstr>Proof of notice</vt:lpstr>
      <vt:lpstr>Tax revenue ruling 70-604</vt:lpstr>
      <vt:lpstr>Read in Motions</vt:lpstr>
      <vt:lpstr>Treasurer's Report</vt:lpstr>
      <vt:lpstr>2025 budget vs actuals</vt:lpstr>
      <vt:lpstr>2026 approved budget</vt:lpstr>
      <vt:lpstr>Annual Reserve Study</vt:lpstr>
      <vt:lpstr>2026 MRA Reserve Study</vt:lpstr>
      <vt:lpstr>Operating and Reserve Funds</vt:lpstr>
      <vt:lpstr>Reserve Fund</vt:lpstr>
      <vt:lpstr>Operating Fund</vt:lpstr>
      <vt:lpstr>Dues &amp; Special Assessment </vt:lpstr>
      <vt:lpstr>Title transfer fee &amp; capital buy in</vt:lpstr>
      <vt:lpstr>Recent Capital reserve projects</vt:lpstr>
      <vt:lpstr>Capital reserve projects 2026</vt:lpstr>
      <vt:lpstr>activities and programming</vt:lpstr>
      <vt:lpstr>2026 Community Activities</vt:lpstr>
      <vt:lpstr>Aquatics Programs</vt:lpstr>
      <vt:lpstr>Election of two MRA Board Members</vt:lpstr>
      <vt:lpstr>Question and answer</vt:lpstr>
      <vt:lpstr>Adjournment</vt:lpstr>
    </vt:vector>
  </TitlesOfParts>
  <Company>Travel by Paul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MRA Finances</dc:title>
  <dc:creator>Paul M Cohen</dc:creator>
  <cp:lastModifiedBy>Kristin Kebbe</cp:lastModifiedBy>
  <cp:revision>158</cp:revision>
  <dcterms:created xsi:type="dcterms:W3CDTF">2015-01-13T01:45:31Z</dcterms:created>
  <dcterms:modified xsi:type="dcterms:W3CDTF">2026-03-10T22:34:57Z</dcterms:modified>
</cp:coreProperties>
</file>